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Lst>
  <p:sldSz cy="6858000" cx="12192000"/>
  <p:notesSz cx="6797675" cy="9926625"/>
  <p:embeddedFontLst>
    <p:embeddedFont>
      <p:font typeface="Lato"/>
      <p:regular r:id="rId66"/>
      <p:bold r:id="rId67"/>
      <p:italic r:id="rId68"/>
      <p:boldItalic r:id="rId69"/>
    </p:embeddedFont>
    <p:embeddedFont>
      <p:font typeface="Montserrat"/>
      <p:regular r:id="rId70"/>
      <p:bold r:id="rId71"/>
      <p:italic r:id="rId72"/>
      <p:boldItalic r:id="rId73"/>
    </p:embeddedFont>
    <p:embeddedFont>
      <p:font typeface="Open Sans"/>
      <p:regular r:id="rId74"/>
      <p:bold r:id="rId75"/>
      <p:italic r:id="rId76"/>
      <p:boldItalic r:id="rId7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78" roundtripDataSignature="AMtx7mg2a/vsdIQNT6rqPXg0KtihBjngF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73" Type="http://schemas.openxmlformats.org/officeDocument/2006/relationships/font" Target="fonts/Montserrat-boldItalic.fntdata"/><Relationship Id="rId72" Type="http://schemas.openxmlformats.org/officeDocument/2006/relationships/font" Target="fonts/Montserrat-italic.fntdata"/><Relationship Id="rId31" Type="http://schemas.openxmlformats.org/officeDocument/2006/relationships/slide" Target="slides/slide27.xml"/><Relationship Id="rId75" Type="http://schemas.openxmlformats.org/officeDocument/2006/relationships/font" Target="fonts/OpenSans-bold.fntdata"/><Relationship Id="rId30" Type="http://schemas.openxmlformats.org/officeDocument/2006/relationships/slide" Target="slides/slide26.xml"/><Relationship Id="rId74" Type="http://schemas.openxmlformats.org/officeDocument/2006/relationships/font" Target="fonts/OpenSans-regular.fntdata"/><Relationship Id="rId33" Type="http://schemas.openxmlformats.org/officeDocument/2006/relationships/slide" Target="slides/slide29.xml"/><Relationship Id="rId77" Type="http://schemas.openxmlformats.org/officeDocument/2006/relationships/font" Target="fonts/OpenSans-boldItalic.fntdata"/><Relationship Id="rId32" Type="http://schemas.openxmlformats.org/officeDocument/2006/relationships/slide" Target="slides/slide28.xml"/><Relationship Id="rId76" Type="http://schemas.openxmlformats.org/officeDocument/2006/relationships/font" Target="fonts/OpenSans-italic.fntdata"/><Relationship Id="rId35" Type="http://schemas.openxmlformats.org/officeDocument/2006/relationships/slide" Target="slides/slide31.xml"/><Relationship Id="rId34" Type="http://schemas.openxmlformats.org/officeDocument/2006/relationships/slide" Target="slides/slide30.xml"/><Relationship Id="rId78" Type="http://customschemas.google.com/relationships/presentationmetadata" Target="metadata"/><Relationship Id="rId71" Type="http://schemas.openxmlformats.org/officeDocument/2006/relationships/font" Target="fonts/Montserrat-bold.fntdata"/><Relationship Id="rId70" Type="http://schemas.openxmlformats.org/officeDocument/2006/relationships/font" Target="fonts/Montserrat-regular.fntdata"/><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62" Type="http://schemas.openxmlformats.org/officeDocument/2006/relationships/slide" Target="slides/slide58.xml"/><Relationship Id="rId61" Type="http://schemas.openxmlformats.org/officeDocument/2006/relationships/slide" Target="slides/slide57.xml"/><Relationship Id="rId20" Type="http://schemas.openxmlformats.org/officeDocument/2006/relationships/slide" Target="slides/slide16.xml"/><Relationship Id="rId64" Type="http://schemas.openxmlformats.org/officeDocument/2006/relationships/slide" Target="slides/slide60.xml"/><Relationship Id="rId63" Type="http://schemas.openxmlformats.org/officeDocument/2006/relationships/slide" Target="slides/slide59.xml"/><Relationship Id="rId22" Type="http://schemas.openxmlformats.org/officeDocument/2006/relationships/slide" Target="slides/slide18.xml"/><Relationship Id="rId66" Type="http://schemas.openxmlformats.org/officeDocument/2006/relationships/font" Target="fonts/Lato-regular.fntdata"/><Relationship Id="rId21" Type="http://schemas.openxmlformats.org/officeDocument/2006/relationships/slide" Target="slides/slide17.xml"/><Relationship Id="rId65" Type="http://schemas.openxmlformats.org/officeDocument/2006/relationships/slide" Target="slides/slide61.xml"/><Relationship Id="rId24" Type="http://schemas.openxmlformats.org/officeDocument/2006/relationships/slide" Target="slides/slide20.xml"/><Relationship Id="rId68" Type="http://schemas.openxmlformats.org/officeDocument/2006/relationships/font" Target="fonts/Lato-italic.fntdata"/><Relationship Id="rId23" Type="http://schemas.openxmlformats.org/officeDocument/2006/relationships/slide" Target="slides/slide19.xml"/><Relationship Id="rId67" Type="http://schemas.openxmlformats.org/officeDocument/2006/relationships/font" Target="fonts/Lato-bold.fntdata"/><Relationship Id="rId60" Type="http://schemas.openxmlformats.org/officeDocument/2006/relationships/slide" Target="slides/slide56.xml"/><Relationship Id="rId26" Type="http://schemas.openxmlformats.org/officeDocument/2006/relationships/slide" Target="slides/slide22.xml"/><Relationship Id="rId25" Type="http://schemas.openxmlformats.org/officeDocument/2006/relationships/slide" Target="slides/slide21.xml"/><Relationship Id="rId69" Type="http://schemas.openxmlformats.org/officeDocument/2006/relationships/font" Target="fonts/Lato-boldItalic.fntdata"/><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slide" Target="slides/slide49.xml"/><Relationship Id="rId52" Type="http://schemas.openxmlformats.org/officeDocument/2006/relationships/slide" Target="slides/slide48.xml"/><Relationship Id="rId11" Type="http://schemas.openxmlformats.org/officeDocument/2006/relationships/slide" Target="slides/slide7.xml"/><Relationship Id="rId55" Type="http://schemas.openxmlformats.org/officeDocument/2006/relationships/slide" Target="slides/slide51.xml"/><Relationship Id="rId10" Type="http://schemas.openxmlformats.org/officeDocument/2006/relationships/slide" Target="slides/slide6.xml"/><Relationship Id="rId54" Type="http://schemas.openxmlformats.org/officeDocument/2006/relationships/slide" Target="slides/slide50.xml"/><Relationship Id="rId13" Type="http://schemas.openxmlformats.org/officeDocument/2006/relationships/slide" Target="slides/slide9.xml"/><Relationship Id="rId57" Type="http://schemas.openxmlformats.org/officeDocument/2006/relationships/slide" Target="slides/slide53.xml"/><Relationship Id="rId12" Type="http://schemas.openxmlformats.org/officeDocument/2006/relationships/slide" Target="slides/slide8.xml"/><Relationship Id="rId56" Type="http://schemas.openxmlformats.org/officeDocument/2006/relationships/slide" Target="slides/slide52.xml"/><Relationship Id="rId15" Type="http://schemas.openxmlformats.org/officeDocument/2006/relationships/slide" Target="slides/slide11.xml"/><Relationship Id="rId59" Type="http://schemas.openxmlformats.org/officeDocument/2006/relationships/slide" Target="slides/slide55.xml"/><Relationship Id="rId14" Type="http://schemas.openxmlformats.org/officeDocument/2006/relationships/slide" Target="slides/slide10.xml"/><Relationship Id="rId58" Type="http://schemas.openxmlformats.org/officeDocument/2006/relationships/slide" Target="slides/slide54.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79750" y="4715125"/>
            <a:ext cx="5438125" cy="44669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0: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0: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1: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2: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3: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3: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4: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4: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5: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5: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6: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1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7: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1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8: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1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19: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19: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0: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0: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21: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2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2: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2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23: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23: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24: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24: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25: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25: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p26: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2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27: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2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28: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2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p29: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29: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3: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3: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30: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30: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p31: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3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32: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3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33: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33: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p34: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34: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p35: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35: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p36: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3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p37: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3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p38: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3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39: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39: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4: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4: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p40: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40: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p41: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4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p42: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4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p43: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43: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p44: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44: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p45: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45: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p46: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4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p47: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4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p48: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9" name="Google Shape;569;p4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p49: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p49: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5: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5: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p50: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50: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4" name="Shape 594"/>
        <p:cNvGrpSpPr/>
        <p:nvPr/>
      </p:nvGrpSpPr>
      <p:grpSpPr>
        <a:xfrm>
          <a:off x="0" y="0"/>
          <a:ext cx="0" cy="0"/>
          <a:chOff x="0" y="0"/>
          <a:chExt cx="0" cy="0"/>
        </a:xfrm>
      </p:grpSpPr>
      <p:sp>
        <p:nvSpPr>
          <p:cNvPr id="595" name="Google Shape;595;p51: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5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p52: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52: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p53: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53: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9" name="Shape 619"/>
        <p:cNvGrpSpPr/>
        <p:nvPr/>
      </p:nvGrpSpPr>
      <p:grpSpPr>
        <a:xfrm>
          <a:off x="0" y="0"/>
          <a:ext cx="0" cy="0"/>
          <a:chOff x="0" y="0"/>
          <a:chExt cx="0" cy="0"/>
        </a:xfrm>
      </p:grpSpPr>
      <p:sp>
        <p:nvSpPr>
          <p:cNvPr id="620" name="Google Shape;620;p54: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54: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p55: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55: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p56: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5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p57: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5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p58: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5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7" name="Shape 677"/>
        <p:cNvGrpSpPr/>
        <p:nvPr/>
      </p:nvGrpSpPr>
      <p:grpSpPr>
        <a:xfrm>
          <a:off x="0" y="0"/>
          <a:ext cx="0" cy="0"/>
          <a:chOff x="0" y="0"/>
          <a:chExt cx="0" cy="0"/>
        </a:xfrm>
      </p:grpSpPr>
      <p:sp>
        <p:nvSpPr>
          <p:cNvPr id="678" name="Google Shape;678;p59: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p59: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6: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6: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60: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60: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p61: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8" name="Google Shape;698;p61: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7: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7: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8: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8: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9:notes"/>
          <p:cNvSpPr txBox="1"/>
          <p:nvPr>
            <p:ph idx="1" type="body"/>
          </p:nvPr>
        </p:nvSpPr>
        <p:spPr>
          <a:xfrm>
            <a:off x="679750" y="4715125"/>
            <a:ext cx="5438125" cy="44669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5" name="Google Shape;185;p9:notes"/>
          <p:cNvSpPr/>
          <p:nvPr>
            <p:ph idx="2" type="sldImg"/>
          </p:nvPr>
        </p:nvSpPr>
        <p:spPr>
          <a:xfrm>
            <a:off x="1133150" y="744475"/>
            <a:ext cx="4532000" cy="372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type="title">
  <p:cSld name="TITLE">
    <p:spTree>
      <p:nvGrpSpPr>
        <p:cNvPr id="11" name="Shape 11"/>
        <p:cNvGrpSpPr/>
        <p:nvPr/>
      </p:nvGrpSpPr>
      <p:grpSpPr>
        <a:xfrm>
          <a:off x="0" y="0"/>
          <a:ext cx="0" cy="0"/>
          <a:chOff x="0" y="0"/>
          <a:chExt cx="0" cy="0"/>
        </a:xfrm>
      </p:grpSpPr>
      <p:sp>
        <p:nvSpPr>
          <p:cNvPr id="12" name="Google Shape;12;p6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6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6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6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6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68" name="Shape 68"/>
        <p:cNvGrpSpPr/>
        <p:nvPr/>
      </p:nvGrpSpPr>
      <p:grpSpPr>
        <a:xfrm>
          <a:off x="0" y="0"/>
          <a:ext cx="0" cy="0"/>
          <a:chOff x="0" y="0"/>
          <a:chExt cx="0" cy="0"/>
        </a:xfrm>
      </p:grpSpPr>
      <p:sp>
        <p:nvSpPr>
          <p:cNvPr id="69" name="Google Shape;69;p7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72"/>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7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7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7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type="vertTitleAndTx">
  <p:cSld name="VERTICAL_TITLE_AND_VERTICAL_TEXT">
    <p:spTree>
      <p:nvGrpSpPr>
        <p:cNvPr id="74" name="Shape 74"/>
        <p:cNvGrpSpPr/>
        <p:nvPr/>
      </p:nvGrpSpPr>
      <p:grpSpPr>
        <a:xfrm>
          <a:off x="0" y="0"/>
          <a:ext cx="0" cy="0"/>
          <a:chOff x="0" y="0"/>
          <a:chExt cx="0" cy="0"/>
        </a:xfrm>
      </p:grpSpPr>
      <p:sp>
        <p:nvSpPr>
          <p:cNvPr id="75" name="Google Shape;75;p7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7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7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7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7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17" name="Shape 17"/>
        <p:cNvGrpSpPr/>
        <p:nvPr/>
      </p:nvGrpSpPr>
      <p:grpSpPr>
        <a:xfrm>
          <a:off x="0" y="0"/>
          <a:ext cx="0" cy="0"/>
          <a:chOff x="0" y="0"/>
          <a:chExt cx="0" cy="0"/>
        </a:xfrm>
      </p:grpSpPr>
      <p:sp>
        <p:nvSpPr>
          <p:cNvPr id="18" name="Google Shape;18;p6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6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6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6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6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type="secHead">
  <p:cSld name="SECTION_HEADER">
    <p:spTree>
      <p:nvGrpSpPr>
        <p:cNvPr id="23" name="Shape 23"/>
        <p:cNvGrpSpPr/>
        <p:nvPr/>
      </p:nvGrpSpPr>
      <p:grpSpPr>
        <a:xfrm>
          <a:off x="0" y="0"/>
          <a:ext cx="0" cy="0"/>
          <a:chOff x="0" y="0"/>
          <a:chExt cx="0" cy="0"/>
        </a:xfrm>
      </p:grpSpPr>
      <p:sp>
        <p:nvSpPr>
          <p:cNvPr id="24" name="Google Shape;24;p6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6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6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6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6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type="twoObj">
  <p:cSld name="TWO_OBJECTS">
    <p:spTree>
      <p:nvGrpSpPr>
        <p:cNvPr id="29" name="Shape 29"/>
        <p:cNvGrpSpPr/>
        <p:nvPr/>
      </p:nvGrpSpPr>
      <p:grpSpPr>
        <a:xfrm>
          <a:off x="0" y="0"/>
          <a:ext cx="0" cy="0"/>
          <a:chOff x="0" y="0"/>
          <a:chExt cx="0" cy="0"/>
        </a:xfrm>
      </p:grpSpPr>
      <p:sp>
        <p:nvSpPr>
          <p:cNvPr id="30" name="Google Shape;30;p6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6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6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6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6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36" name="Shape 36"/>
        <p:cNvGrpSpPr/>
        <p:nvPr/>
      </p:nvGrpSpPr>
      <p:grpSpPr>
        <a:xfrm>
          <a:off x="0" y="0"/>
          <a:ext cx="0" cy="0"/>
          <a:chOff x="0" y="0"/>
          <a:chExt cx="0" cy="0"/>
        </a:xfrm>
      </p:grpSpPr>
      <p:sp>
        <p:nvSpPr>
          <p:cNvPr id="37" name="Google Shape;37;p6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6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6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6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6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6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6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6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type="titleOnly">
  <p:cSld name="TITLE_ONLY">
    <p:spTree>
      <p:nvGrpSpPr>
        <p:cNvPr id="45" name="Shape 45"/>
        <p:cNvGrpSpPr/>
        <p:nvPr/>
      </p:nvGrpSpPr>
      <p:grpSpPr>
        <a:xfrm>
          <a:off x="0" y="0"/>
          <a:ext cx="0" cy="0"/>
          <a:chOff x="0" y="0"/>
          <a:chExt cx="0" cy="0"/>
        </a:xfrm>
      </p:grpSpPr>
      <p:sp>
        <p:nvSpPr>
          <p:cNvPr id="46" name="Google Shape;46;p6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6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6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 blanco" type="blank">
  <p:cSld name="BLANK">
    <p:spTree>
      <p:nvGrpSpPr>
        <p:cNvPr id="50" name="Shape 50"/>
        <p:cNvGrpSpPr/>
        <p:nvPr/>
      </p:nvGrpSpPr>
      <p:grpSpPr>
        <a:xfrm>
          <a:off x="0" y="0"/>
          <a:ext cx="0" cy="0"/>
          <a:chOff x="0" y="0"/>
          <a:chExt cx="0" cy="0"/>
        </a:xfrm>
      </p:grpSpPr>
      <p:sp>
        <p:nvSpPr>
          <p:cNvPr id="51" name="Google Shape;51;p6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6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6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54" name="Shape 54"/>
        <p:cNvGrpSpPr/>
        <p:nvPr/>
      </p:nvGrpSpPr>
      <p:grpSpPr>
        <a:xfrm>
          <a:off x="0" y="0"/>
          <a:ext cx="0" cy="0"/>
          <a:chOff x="0" y="0"/>
          <a:chExt cx="0" cy="0"/>
        </a:xfrm>
      </p:grpSpPr>
      <p:sp>
        <p:nvSpPr>
          <p:cNvPr id="55" name="Google Shape;55;p7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7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7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7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7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7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61" name="Shape 61"/>
        <p:cNvGrpSpPr/>
        <p:nvPr/>
      </p:nvGrpSpPr>
      <p:grpSpPr>
        <a:xfrm>
          <a:off x="0" y="0"/>
          <a:ext cx="0" cy="0"/>
          <a:chOff x="0" y="0"/>
          <a:chExt cx="0" cy="0"/>
        </a:xfrm>
      </p:grpSpPr>
      <p:sp>
        <p:nvSpPr>
          <p:cNvPr id="62" name="Google Shape;62;p7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71"/>
          <p:cNvSpPr/>
          <p:nvPr>
            <p:ph idx="2" type="pic"/>
          </p:nvPr>
        </p:nvSpPr>
        <p:spPr>
          <a:xfrm>
            <a:off x="5183188" y="987425"/>
            <a:ext cx="6172200" cy="4873625"/>
          </a:xfrm>
          <a:prstGeom prst="rect">
            <a:avLst/>
          </a:prstGeom>
          <a:noFill/>
          <a:ln>
            <a:noFill/>
          </a:ln>
        </p:spPr>
      </p:sp>
      <p:sp>
        <p:nvSpPr>
          <p:cNvPr id="64" name="Google Shape;64;p7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7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7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7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6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6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6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6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6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en.wikipedia.org/wiki/Whistleblowers" TargetMode="External"/><Relationship Id="rId4" Type="http://schemas.openxmlformats.org/officeDocument/2006/relationships/hyperlink" Target="https://www.iso.org/standard/65035.html"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hyperlink" Target="https://www.iso.org/standard/74094.html" TargetMode="External"/><Relationship Id="rId4" Type="http://schemas.openxmlformats.org/officeDocument/2006/relationships/hyperlink" Target="https://www.iso.org/standard/74094.html" TargetMode="External"/><Relationship Id="rId5" Type="http://schemas.openxmlformats.org/officeDocument/2006/relationships/image" Target="../media/image10.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 name="Shape 83"/>
        <p:cNvGrpSpPr/>
        <p:nvPr/>
      </p:nvGrpSpPr>
      <p:grpSpPr>
        <a:xfrm>
          <a:off x="0" y="0"/>
          <a:ext cx="0" cy="0"/>
          <a:chOff x="0" y="0"/>
          <a:chExt cx="0" cy="0"/>
        </a:xfrm>
      </p:grpSpPr>
      <p:sp>
        <p:nvSpPr>
          <p:cNvPr id="84" name="Google Shape;84;p1"/>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85" name="Google Shape;85;p1"/>
          <p:cNvSpPr/>
          <p:nvPr/>
        </p:nvSpPr>
        <p:spPr>
          <a:xfrm>
            <a:off x="8525836" y="775849"/>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6" name="Google Shape;86;p1"/>
          <p:cNvSpPr txBox="1"/>
          <p:nvPr>
            <p:ph type="ctrTitle"/>
          </p:nvPr>
        </p:nvSpPr>
        <p:spPr>
          <a:xfrm>
            <a:off x="7080738" y="647593"/>
            <a:ext cx="4467792" cy="3060541"/>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FFFFFF"/>
              </a:buClr>
              <a:buSzPts val="3300"/>
              <a:buFont typeface="Calibri"/>
              <a:buNone/>
            </a:pPr>
            <a:r>
              <a:rPr lang="es-ES" sz="3300">
                <a:solidFill>
                  <a:srgbClr val="FFFFFF"/>
                </a:solidFill>
                <a:latin typeface="Calibri"/>
                <a:ea typeface="Calibri"/>
                <a:cs typeface="Calibri"/>
                <a:sym typeface="Calibri"/>
              </a:rPr>
              <a:t>Implementación de Canales de Denuncia en la Empresa </a:t>
            </a:r>
            <a:br>
              <a:rPr lang="es-ES" sz="3300">
                <a:solidFill>
                  <a:srgbClr val="FFFFFF"/>
                </a:solidFill>
                <a:latin typeface="Calibri"/>
                <a:ea typeface="Calibri"/>
                <a:cs typeface="Calibri"/>
                <a:sym typeface="Calibri"/>
              </a:rPr>
            </a:br>
            <a:r>
              <a:rPr lang="es-ES" sz="3300">
                <a:solidFill>
                  <a:srgbClr val="FFFFFF"/>
                </a:solidFill>
                <a:latin typeface="Calibri"/>
                <a:ea typeface="Calibri"/>
                <a:cs typeface="Calibri"/>
                <a:sym typeface="Calibri"/>
              </a:rPr>
              <a:t>(A la luz de la nueva Ley 2/2023 de Protección del Informante)</a:t>
            </a:r>
            <a:endParaRPr/>
          </a:p>
        </p:txBody>
      </p:sp>
      <p:sp>
        <p:nvSpPr>
          <p:cNvPr id="87" name="Google Shape;87;p1"/>
          <p:cNvSpPr txBox="1"/>
          <p:nvPr>
            <p:ph idx="1" type="subTitle"/>
          </p:nvPr>
        </p:nvSpPr>
        <p:spPr>
          <a:xfrm>
            <a:off x="7080738" y="3800209"/>
            <a:ext cx="4467792" cy="2410198"/>
          </a:xfrm>
          <a:prstGeom prst="rect">
            <a:avLst/>
          </a:prstGeom>
          <a:noFill/>
          <a:ln>
            <a:noFill/>
          </a:ln>
        </p:spPr>
        <p:txBody>
          <a:bodyPr anchorCtr="0" anchor="t" bIns="45700" lIns="91425" spcFirstLastPara="1" rIns="91425" wrap="square" tIns="45700">
            <a:normAutofit/>
          </a:bodyPr>
          <a:lstStyle/>
          <a:p>
            <a:pPr indent="139700" lvl="0" marL="0" rtl="0" algn="ctr">
              <a:lnSpc>
                <a:spcPct val="90000"/>
              </a:lnSpc>
              <a:spcBef>
                <a:spcPts val="0"/>
              </a:spcBef>
              <a:spcAft>
                <a:spcPts val="0"/>
              </a:spcAft>
              <a:buClr>
                <a:schemeClr val="dk1"/>
              </a:buClr>
              <a:buSzPts val="2200"/>
              <a:buFont typeface="Arial"/>
              <a:buNone/>
            </a:pPr>
            <a:r>
              <a:t/>
            </a:r>
            <a:endParaRPr sz="2200">
              <a:solidFill>
                <a:srgbClr val="FFFFFF"/>
              </a:solidFill>
            </a:endParaRPr>
          </a:p>
          <a:p>
            <a:pPr indent="0" lvl="0" marL="0" rtl="0" algn="ctr">
              <a:lnSpc>
                <a:spcPct val="90000"/>
              </a:lnSpc>
              <a:spcBef>
                <a:spcPts val="1000"/>
              </a:spcBef>
              <a:spcAft>
                <a:spcPts val="0"/>
              </a:spcAft>
              <a:buClr>
                <a:srgbClr val="FFFFFF"/>
              </a:buClr>
              <a:buSzPts val="2200"/>
              <a:buFont typeface="Arial"/>
              <a:buChar char="•"/>
            </a:pPr>
            <a:r>
              <a:rPr lang="es-ES" sz="2200">
                <a:solidFill>
                  <a:srgbClr val="FFFFFF"/>
                </a:solidFill>
              </a:rPr>
              <a:t>Club de Excelencia en Sostenibilidad (CES)</a:t>
            </a:r>
            <a:endParaRPr/>
          </a:p>
          <a:p>
            <a:pPr indent="0" lvl="0" marL="0" rtl="0" algn="ctr">
              <a:lnSpc>
                <a:spcPct val="90000"/>
              </a:lnSpc>
              <a:spcBef>
                <a:spcPts val="1000"/>
              </a:spcBef>
              <a:spcAft>
                <a:spcPts val="0"/>
              </a:spcAft>
              <a:buClr>
                <a:srgbClr val="FFFFFF"/>
              </a:buClr>
              <a:buSzPts val="2200"/>
              <a:buFont typeface="Arial"/>
              <a:buChar char="•"/>
            </a:pPr>
            <a:r>
              <a:rPr lang="es-ES" sz="2200">
                <a:solidFill>
                  <a:srgbClr val="FFFFFF"/>
                </a:solidFill>
              </a:rPr>
              <a:t>21 de Noviembre de 2023 </a:t>
            </a:r>
            <a:endParaRPr sz="2200">
              <a:solidFill>
                <a:srgbClr val="FFFFFF"/>
              </a:solidFill>
            </a:endParaRPr>
          </a:p>
          <a:p>
            <a:pPr indent="0" lvl="0" marL="0" rtl="0" algn="ctr">
              <a:lnSpc>
                <a:spcPct val="90000"/>
              </a:lnSpc>
              <a:spcBef>
                <a:spcPts val="1000"/>
              </a:spcBef>
              <a:spcAft>
                <a:spcPts val="0"/>
              </a:spcAft>
              <a:buClr>
                <a:srgbClr val="FFFFFF"/>
              </a:buClr>
              <a:buSzPts val="2200"/>
              <a:buFont typeface="Arial"/>
              <a:buChar char="•"/>
            </a:pPr>
            <a:r>
              <a:rPr lang="es-ES" sz="2200">
                <a:solidFill>
                  <a:srgbClr val="FFFFFF"/>
                </a:solidFill>
              </a:rPr>
              <a:t>16:00H-18:00H</a:t>
            </a:r>
            <a:endParaRPr sz="2200">
              <a:solidFill>
                <a:srgbClr val="FFFFFF"/>
              </a:solidFill>
            </a:endParaRPr>
          </a:p>
          <a:p>
            <a:pPr indent="0" lvl="0" marL="0" rtl="0" algn="ctr">
              <a:lnSpc>
                <a:spcPct val="90000"/>
              </a:lnSpc>
              <a:spcBef>
                <a:spcPts val="1000"/>
              </a:spcBef>
              <a:spcAft>
                <a:spcPts val="0"/>
              </a:spcAft>
              <a:buClr>
                <a:srgbClr val="FFFFFF"/>
              </a:buClr>
              <a:buSzPts val="2200"/>
              <a:buFont typeface="Arial"/>
              <a:buChar char="•"/>
            </a:pPr>
            <a:r>
              <a:rPr lang="es-ES" sz="2200">
                <a:solidFill>
                  <a:srgbClr val="FFFFFF"/>
                </a:solidFill>
              </a:rPr>
              <a:t>Prof. Javier López-Galiacho Perona </a:t>
            </a:r>
            <a:endParaRPr/>
          </a:p>
          <a:p>
            <a:pPr indent="139700" lvl="0" marL="0" rtl="0" algn="ctr">
              <a:lnSpc>
                <a:spcPct val="90000"/>
              </a:lnSpc>
              <a:spcBef>
                <a:spcPts val="1000"/>
              </a:spcBef>
              <a:spcAft>
                <a:spcPts val="0"/>
              </a:spcAft>
              <a:buClr>
                <a:schemeClr val="dk1"/>
              </a:buClr>
              <a:buSzPts val="2200"/>
              <a:buFont typeface="Arial"/>
              <a:buNone/>
            </a:pPr>
            <a:r>
              <a:t/>
            </a:r>
            <a:endParaRPr sz="2200">
              <a:solidFill>
                <a:srgbClr val="FFFFFF"/>
              </a:solidFill>
            </a:endParaRPr>
          </a:p>
          <a:p>
            <a:pPr indent="139700" lvl="0" marL="0" rtl="0" algn="ctr">
              <a:lnSpc>
                <a:spcPct val="90000"/>
              </a:lnSpc>
              <a:spcBef>
                <a:spcPts val="1000"/>
              </a:spcBef>
              <a:spcAft>
                <a:spcPts val="0"/>
              </a:spcAft>
              <a:buClr>
                <a:schemeClr val="dk1"/>
              </a:buClr>
              <a:buSzPts val="2200"/>
              <a:buFont typeface="Arial"/>
              <a:buNone/>
            </a:pPr>
            <a:r>
              <a:t/>
            </a:r>
            <a:endParaRPr sz="2200">
              <a:solidFill>
                <a:srgbClr val="FFFFFF"/>
              </a:solidFill>
            </a:endParaRPr>
          </a:p>
        </p:txBody>
      </p:sp>
      <p:sp>
        <p:nvSpPr>
          <p:cNvPr id="88" name="Google Shape;88;p1"/>
          <p:cNvSpPr/>
          <p:nvPr/>
        </p:nvSpPr>
        <p:spPr>
          <a:xfrm>
            <a:off x="384368" y="366810"/>
            <a:ext cx="6124381" cy="6124381"/>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89" name="Google Shape;89;p1"/>
          <p:cNvPicPr preferRelativeResize="0"/>
          <p:nvPr/>
        </p:nvPicPr>
        <p:blipFill rotWithShape="1">
          <a:blip r:embed="rId3">
            <a:alphaModFix/>
          </a:blip>
          <a:srcRect b="0" l="0" r="0" t="0"/>
          <a:stretch/>
        </p:blipFill>
        <p:spPr>
          <a:xfrm>
            <a:off x="1306747" y="3195137"/>
            <a:ext cx="4252055" cy="467726"/>
          </a:xfrm>
          <a:custGeom>
            <a:rect b="b" l="l" r="r" t="t"/>
            <a:pathLst>
              <a:path extrusionOk="0" h="4470400" w="4273177">
                <a:moveTo>
                  <a:pt x="75080" y="0"/>
                </a:moveTo>
                <a:lnTo>
                  <a:pt x="4198097" y="0"/>
                </a:lnTo>
                <a:cubicBezTo>
                  <a:pt x="4239563" y="0"/>
                  <a:pt x="4273177" y="33614"/>
                  <a:pt x="4273177" y="75080"/>
                </a:cubicBezTo>
                <a:lnTo>
                  <a:pt x="4273177" y="4395320"/>
                </a:lnTo>
                <a:cubicBezTo>
                  <a:pt x="4273177" y="4436786"/>
                  <a:pt x="4239563" y="4470400"/>
                  <a:pt x="4198097" y="4470400"/>
                </a:cubicBezTo>
                <a:lnTo>
                  <a:pt x="75080" y="4470400"/>
                </a:lnTo>
                <a:cubicBezTo>
                  <a:pt x="33614" y="4470400"/>
                  <a:pt x="0" y="4436786"/>
                  <a:pt x="0" y="4395320"/>
                </a:cubicBezTo>
                <a:lnTo>
                  <a:pt x="0" y="75080"/>
                </a:lnTo>
                <a:cubicBezTo>
                  <a:pt x="0" y="33614"/>
                  <a:pt x="33614" y="0"/>
                  <a:pt x="75080" y="0"/>
                </a:cubicBezTo>
                <a:close/>
              </a:path>
            </a:pathLst>
          </a:cu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3" name="Shape 193"/>
        <p:cNvGrpSpPr/>
        <p:nvPr/>
      </p:nvGrpSpPr>
      <p:grpSpPr>
        <a:xfrm>
          <a:off x="0" y="0"/>
          <a:ext cx="0" cy="0"/>
          <a:chOff x="0" y="0"/>
          <a:chExt cx="0" cy="0"/>
        </a:xfrm>
      </p:grpSpPr>
      <p:sp>
        <p:nvSpPr>
          <p:cNvPr id="194" name="Google Shape;194;p10"/>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95" name="Google Shape;195;p10"/>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96" name="Google Shape;196;p10"/>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100"/>
              <a:buFont typeface="Calibri"/>
              <a:buNone/>
            </a:pPr>
            <a:r>
              <a:rPr lang="es-ES" sz="4100">
                <a:solidFill>
                  <a:srgbClr val="FFFFFF"/>
                </a:solidFill>
              </a:rPr>
              <a:t>Antecedentes España </a:t>
            </a:r>
            <a:endParaRPr/>
          </a:p>
        </p:txBody>
      </p:sp>
      <p:sp>
        <p:nvSpPr>
          <p:cNvPr id="197" name="Google Shape;197;p10"/>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198" name="Google Shape;198;p10"/>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just">
              <a:lnSpc>
                <a:spcPct val="90000"/>
              </a:lnSpc>
              <a:spcBef>
                <a:spcPts val="0"/>
              </a:spcBef>
              <a:spcAft>
                <a:spcPts val="0"/>
              </a:spcAft>
              <a:buClr>
                <a:schemeClr val="dk1"/>
              </a:buClr>
              <a:buSzPts val="2000"/>
              <a:buChar char="•"/>
            </a:pPr>
            <a:r>
              <a:rPr b="1" lang="es-ES" sz="2000"/>
              <a:t>Código BG CNMV 2006 (Recomendación 50) y 2020 (Recomendación 42)  </a:t>
            </a:r>
            <a:endParaRPr/>
          </a:p>
          <a:p>
            <a:pPr indent="0" lvl="0" marL="0" rtl="0" algn="l">
              <a:lnSpc>
                <a:spcPct val="90000"/>
              </a:lnSpc>
              <a:spcBef>
                <a:spcPts val="1000"/>
              </a:spcBef>
              <a:spcAft>
                <a:spcPts val="0"/>
              </a:spcAft>
              <a:buClr>
                <a:schemeClr val="dk1"/>
              </a:buClr>
              <a:buSzPts val="2000"/>
              <a:buNone/>
            </a:pPr>
            <a:r>
              <a:rPr b="1" lang="es-ES" sz="2000"/>
              <a:t>Recomendación 42 </a:t>
            </a:r>
            <a:endParaRPr/>
          </a:p>
          <a:p>
            <a:pPr indent="0" lvl="0" marL="0" rtl="0" algn="just">
              <a:lnSpc>
                <a:spcPct val="90000"/>
              </a:lnSpc>
              <a:spcBef>
                <a:spcPts val="1000"/>
              </a:spcBef>
              <a:spcAft>
                <a:spcPts val="0"/>
              </a:spcAft>
              <a:buClr>
                <a:schemeClr val="dk1"/>
              </a:buClr>
              <a:buSzPts val="2000"/>
              <a:buNone/>
            </a:pPr>
            <a:r>
              <a:rPr lang="es-ES" sz="2000"/>
              <a:t>“Que, además de las previstas en la ley, correspondan a la comisión de auditoría las siguientes funciones: 1. En relación con los sistemas de información y control interno: </a:t>
            </a:r>
            <a:endParaRPr/>
          </a:p>
          <a:p>
            <a:pPr indent="0" lvl="0" marL="0" rtl="0" algn="just">
              <a:lnSpc>
                <a:spcPct val="90000"/>
              </a:lnSpc>
              <a:spcBef>
                <a:spcPts val="1000"/>
              </a:spcBef>
              <a:spcAft>
                <a:spcPts val="0"/>
              </a:spcAft>
              <a:buClr>
                <a:schemeClr val="dk1"/>
              </a:buClr>
              <a:buSzPts val="2000"/>
              <a:buNone/>
            </a:pPr>
            <a:r>
              <a:rPr lang="es-ES" sz="2000"/>
              <a:t>E</a:t>
            </a:r>
            <a:r>
              <a:rPr b="1" i="1" lang="es-ES" sz="2000"/>
              <a:t>) establecer y supervisar un mecanismo que permita a los empleados y a otras personas relacionadas con la sociedad, tales como consejeros, accionistas, proveedores, </a:t>
            </a:r>
            <a:r>
              <a:rPr lang="es-ES" sz="2000"/>
              <a:t>contratistas</a:t>
            </a:r>
            <a:r>
              <a:rPr b="1" i="1" lang="es-ES" sz="2000"/>
              <a:t> o subcontratistas, comunicar las irregularidades de potencial trascendencia, incluyendo las financieras y contables, o de cualquier otra índole, relacionadas con la compañía que adviertan en el seno de la empresa o su grupo</a:t>
            </a:r>
            <a:r>
              <a:rPr lang="es-ES" sz="2000"/>
              <a:t>. Dicho mecanismo deberá garantizar </a:t>
            </a:r>
            <a:r>
              <a:rPr b="1" lang="es-ES" sz="2000"/>
              <a:t>la confidencialidad </a:t>
            </a:r>
            <a:r>
              <a:rPr lang="es-ES" sz="2000"/>
              <a:t>y, en todo caso, prever supuestos en los que las comunicaciones puedan realizarse de forma </a:t>
            </a:r>
            <a:r>
              <a:rPr b="1" lang="es-ES" sz="2000"/>
              <a:t>anónima, </a:t>
            </a:r>
            <a:r>
              <a:rPr lang="es-ES" sz="2000"/>
              <a:t>respetando los </a:t>
            </a:r>
            <a:r>
              <a:rPr b="1" lang="es-ES" sz="2000"/>
              <a:t>derechos del denunciante y denunciado</a:t>
            </a:r>
            <a:r>
              <a:rPr lang="es-ES" sz="2000"/>
              <a: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2" name="Shape 202"/>
        <p:cNvGrpSpPr/>
        <p:nvPr/>
      </p:nvGrpSpPr>
      <p:grpSpPr>
        <a:xfrm>
          <a:off x="0" y="0"/>
          <a:ext cx="0" cy="0"/>
          <a:chOff x="0" y="0"/>
          <a:chExt cx="0" cy="0"/>
        </a:xfrm>
      </p:grpSpPr>
      <p:sp>
        <p:nvSpPr>
          <p:cNvPr id="203" name="Google Shape;203;p11"/>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04" name="Google Shape;204;p11"/>
          <p:cNvSpPr/>
          <p:nvPr/>
        </p:nvSpPr>
        <p:spPr>
          <a:xfrm>
            <a:off x="10208695" y="1"/>
            <a:ext cx="1135066" cy="477997"/>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05" name="Google Shape;205;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Antecedentes España </a:t>
            </a:r>
            <a:endParaRPr/>
          </a:p>
        </p:txBody>
      </p:sp>
      <p:sp>
        <p:nvSpPr>
          <p:cNvPr id="206" name="Google Shape;206;p11"/>
          <p:cNvSpPr/>
          <p:nvPr/>
        </p:nvSpPr>
        <p:spPr>
          <a:xfrm flipH="1" rot="-5400000">
            <a:off x="555710" y="2183223"/>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07" name="Google Shape;207;p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just">
              <a:lnSpc>
                <a:spcPct val="90000"/>
              </a:lnSpc>
              <a:spcBef>
                <a:spcPts val="0"/>
              </a:spcBef>
              <a:spcAft>
                <a:spcPts val="0"/>
              </a:spcAft>
              <a:buClr>
                <a:schemeClr val="dk1"/>
              </a:buClr>
              <a:buSzPts val="1800"/>
              <a:buChar char="•"/>
            </a:pPr>
            <a:r>
              <a:rPr lang="es-ES" sz="1800">
                <a:latin typeface="verdana"/>
                <a:ea typeface="verdana"/>
                <a:cs typeface="verdana"/>
                <a:sym typeface="verdana"/>
              </a:rPr>
              <a:t>Nuestro ordenamiento jurídico contempla la participación ciudadana en acciones públicas con el fin de impulsar la investigación sobre actuaciones contrarias a la </a:t>
            </a:r>
            <a:r>
              <a:rPr b="1" lang="es-ES" sz="1800">
                <a:latin typeface="verdana"/>
                <a:ea typeface="verdana"/>
                <a:cs typeface="verdana"/>
                <a:sym typeface="verdana"/>
              </a:rPr>
              <a:t>normativa urbanística, sobre actividades que puedan perjudicar el medioambiente o para evitar daños en el patrimonio histórico-artístico</a:t>
            </a:r>
            <a:r>
              <a:rPr lang="es-ES" sz="1800">
                <a:latin typeface="verdana"/>
                <a:ea typeface="verdana"/>
                <a:cs typeface="verdana"/>
                <a:sym typeface="verdana"/>
              </a:rPr>
              <a:t>. Estos son otros ejemplos que cuentan con una larga tradición en la legislación española</a:t>
            </a:r>
            <a:endParaRPr/>
          </a:p>
          <a:p>
            <a:pPr indent="-228600" lvl="0" marL="228600" rtl="0" algn="just">
              <a:lnSpc>
                <a:spcPct val="90000"/>
              </a:lnSpc>
              <a:spcBef>
                <a:spcPts val="1000"/>
              </a:spcBef>
              <a:spcAft>
                <a:spcPts val="0"/>
              </a:spcAft>
              <a:buClr>
                <a:schemeClr val="dk1"/>
              </a:buClr>
              <a:buSzPts val="1800"/>
              <a:buChar char="•"/>
            </a:pPr>
            <a:r>
              <a:rPr b="1" lang="es-ES" sz="1800">
                <a:latin typeface="verdana"/>
                <a:ea typeface="verdana"/>
                <a:cs typeface="verdana"/>
                <a:sym typeface="verdana"/>
              </a:rPr>
              <a:t>Art. 31 bis, 5, 4 CP. Parte del Corporate Compliance</a:t>
            </a:r>
            <a:r>
              <a:rPr lang="es-ES" sz="1800">
                <a:latin typeface="verdana"/>
                <a:ea typeface="verdana"/>
                <a:cs typeface="verdana"/>
                <a:sym typeface="verdana"/>
              </a:rPr>
              <a:t>: Los modelos de cumplimiento impondrán la obligación de informar de posibles riesgos e incumplimientos al organismo encargado de vigilar el funcionamiento y observancia del modelo de prevención</a:t>
            </a:r>
            <a:endParaRPr/>
          </a:p>
          <a:p>
            <a:pPr indent="-228600" lvl="0" marL="228600" rtl="0" algn="just">
              <a:lnSpc>
                <a:spcPct val="90000"/>
              </a:lnSpc>
              <a:spcBef>
                <a:spcPts val="1000"/>
              </a:spcBef>
              <a:spcAft>
                <a:spcPts val="0"/>
              </a:spcAft>
              <a:buClr>
                <a:schemeClr val="dk1"/>
              </a:buClr>
              <a:buSzPts val="1800"/>
              <a:buChar char="•"/>
            </a:pPr>
            <a:r>
              <a:rPr b="1" lang="es-ES" sz="1800">
                <a:latin typeface="verdana"/>
                <a:ea typeface="verdana"/>
                <a:cs typeface="verdana"/>
                <a:sym typeface="verdana"/>
              </a:rPr>
              <a:t>la Ley Orgánica 3/2018, de 5 de diciembre, de Protección de Datos Personales y garantía de los derechos digitales (art. 24 ), </a:t>
            </a:r>
            <a:r>
              <a:rPr lang="es-ES" sz="1800">
                <a:latin typeface="verdana"/>
                <a:ea typeface="verdana"/>
                <a:cs typeface="verdana"/>
                <a:sym typeface="verdana"/>
              </a:rPr>
              <a:t>contempla la creación y mantenimiento de sistemas de información a través de los cuales pueda ponerse en conocimiento de una entidad de Derecho privado, incluso anónimamente, la comisión, en el seno de la misma o en la actuación de terceros que contratasen con ella, de actos o conductas que pudieran resultar contrarios a la normativa general o sectorial que le fuera aplicable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1" name="Shape 211"/>
        <p:cNvGrpSpPr/>
        <p:nvPr/>
      </p:nvGrpSpPr>
      <p:grpSpPr>
        <a:xfrm>
          <a:off x="0" y="0"/>
          <a:ext cx="0" cy="0"/>
          <a:chOff x="0" y="0"/>
          <a:chExt cx="0" cy="0"/>
        </a:xfrm>
      </p:grpSpPr>
      <p:sp>
        <p:nvSpPr>
          <p:cNvPr id="212" name="Google Shape;212;p12"/>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13" name="Google Shape;213;p12"/>
          <p:cNvSpPr/>
          <p:nvPr/>
        </p:nvSpPr>
        <p:spPr>
          <a:xfrm>
            <a:off x="554416" y="365125"/>
            <a:ext cx="11167447" cy="2089317"/>
          </a:xfrm>
          <a:prstGeom prst="rect">
            <a:avLst/>
          </a:prstGeom>
          <a:solidFill>
            <a:schemeClr val="lt1"/>
          </a:solidFill>
          <a:ln cap="flat" cmpd="sng" w="12700">
            <a:solidFill>
              <a:srgbClr val="DEDEDE"/>
            </a:solidFill>
            <a:prstDash val="solid"/>
            <a:miter lim="800000"/>
            <a:headEnd len="sm" w="sm" type="none"/>
            <a:tailEnd len="sm" w="sm" type="none"/>
          </a:ln>
          <a:effectLst>
            <a:outerShdw blurRad="50800" rotWithShape="0" algn="tl" dir="2700000" dist="38100">
              <a:srgbClr val="C5C2C2">
                <a:alpha val="49803"/>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214" name="Google Shape;214;p12"/>
          <p:cNvSpPr txBox="1"/>
          <p:nvPr>
            <p:ph type="title"/>
          </p:nvPr>
        </p:nvSpPr>
        <p:spPr>
          <a:xfrm>
            <a:off x="1046746" y="586822"/>
            <a:ext cx="3560252" cy="164592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s-ES" sz="3200"/>
              <a:t>Integración modelos de cumplimiento: Código ético/canales</a:t>
            </a:r>
            <a:endParaRPr/>
          </a:p>
        </p:txBody>
      </p:sp>
      <p:sp>
        <p:nvSpPr>
          <p:cNvPr id="215" name="Google Shape;215;p12"/>
          <p:cNvSpPr/>
          <p:nvPr/>
        </p:nvSpPr>
        <p:spPr>
          <a:xfrm>
            <a:off x="490408" y="1057739"/>
            <a:ext cx="128016" cy="7040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16" name="Google Shape;216;p12"/>
          <p:cNvSpPr/>
          <p:nvPr/>
        </p:nvSpPr>
        <p:spPr>
          <a:xfrm rot="5400000">
            <a:off x="4243541" y="1400638"/>
            <a:ext cx="1463040" cy="18288"/>
          </a:xfrm>
          <a:prstGeom prst="rect">
            <a:avLst/>
          </a:prstGeom>
          <a:solidFill>
            <a:srgbClr val="D5D5D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id="217" name="Google Shape;217;p12"/>
          <p:cNvSpPr txBox="1"/>
          <p:nvPr>
            <p:ph idx="1" type="body"/>
          </p:nvPr>
        </p:nvSpPr>
        <p:spPr>
          <a:xfrm>
            <a:off x="5351164" y="586822"/>
            <a:ext cx="6002636" cy="164592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800"/>
              <a:buNone/>
            </a:pPr>
            <a:r>
              <a:t/>
            </a:r>
            <a:endParaRPr sz="1800"/>
          </a:p>
        </p:txBody>
      </p:sp>
      <p:pic>
        <p:nvPicPr>
          <p:cNvPr id="218" name="Google Shape;218;p12"/>
          <p:cNvPicPr preferRelativeResize="0"/>
          <p:nvPr/>
        </p:nvPicPr>
        <p:blipFill rotWithShape="1">
          <a:blip r:embed="rId3">
            <a:alphaModFix/>
          </a:blip>
          <a:srcRect b="0" l="0" r="0" t="0"/>
          <a:stretch/>
        </p:blipFill>
        <p:spPr>
          <a:xfrm>
            <a:off x="965200" y="2126062"/>
            <a:ext cx="9885680" cy="515079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2" name="Shape 222"/>
        <p:cNvGrpSpPr/>
        <p:nvPr/>
      </p:nvGrpSpPr>
      <p:grpSpPr>
        <a:xfrm>
          <a:off x="0" y="0"/>
          <a:ext cx="0" cy="0"/>
          <a:chOff x="0" y="0"/>
          <a:chExt cx="0" cy="0"/>
        </a:xfrm>
      </p:grpSpPr>
      <p:sp>
        <p:nvSpPr>
          <p:cNvPr id="223" name="Google Shape;223;p13"/>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24" name="Google Shape;224;p13"/>
          <p:cNvSpPr txBox="1"/>
          <p:nvPr>
            <p:ph type="title"/>
          </p:nvPr>
        </p:nvSpPr>
        <p:spPr>
          <a:xfrm>
            <a:off x="630936" y="639520"/>
            <a:ext cx="3429000" cy="1719072"/>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600"/>
              <a:buFont typeface="Calibri"/>
              <a:buNone/>
            </a:pPr>
            <a:r>
              <a:rPr lang="es-ES" sz="4600"/>
              <a:t>Antecedentes España </a:t>
            </a:r>
            <a:endParaRPr/>
          </a:p>
        </p:txBody>
      </p:sp>
      <p:sp>
        <p:nvSpPr>
          <p:cNvPr id="225" name="Google Shape;225;p13"/>
          <p:cNvSpPr/>
          <p:nvPr/>
        </p:nvSpPr>
        <p:spPr>
          <a:xfrm>
            <a:off x="643278" y="2573756"/>
            <a:ext cx="3255095" cy="18288"/>
          </a:xfrm>
          <a:custGeom>
            <a:rect b="b" l="l" r="r" t="t"/>
            <a:pathLst>
              <a:path extrusionOk="0" fill="none" h="18288" w="3255095">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extrusionOk="0" h="18288" w="3255095">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cap="rnd" cmpd="sng" w="38100">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26" name="Google Shape;226;p13"/>
          <p:cNvSpPr txBox="1"/>
          <p:nvPr>
            <p:ph idx="1" type="body"/>
          </p:nvPr>
        </p:nvSpPr>
        <p:spPr>
          <a:xfrm>
            <a:off x="630936" y="2807208"/>
            <a:ext cx="3429000" cy="3410712"/>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200"/>
              <a:buChar char="•"/>
            </a:pPr>
            <a:r>
              <a:rPr b="0" i="0" lang="es-ES" sz="2200">
                <a:latin typeface="verdana"/>
                <a:ea typeface="verdana"/>
                <a:cs typeface="verdana"/>
                <a:sym typeface="verdana"/>
              </a:rPr>
              <a:t>Ley 10/2010, de 28 de abril, de prevención del blanqueo de capitales y de la financiación del terrorismo (art. 26. 60 mil euros sanción).</a:t>
            </a:r>
            <a:endParaRPr sz="2200"/>
          </a:p>
        </p:txBody>
      </p:sp>
      <p:pic>
        <p:nvPicPr>
          <p:cNvPr descr="Interfaz de usuario gráfica, Texto, Aplicación&#10;&#10;Descripción generada automáticamente" id="227" name="Google Shape;227;p13"/>
          <p:cNvPicPr preferRelativeResize="0"/>
          <p:nvPr/>
        </p:nvPicPr>
        <p:blipFill rotWithShape="1">
          <a:blip r:embed="rId3">
            <a:alphaModFix/>
          </a:blip>
          <a:srcRect b="0" l="0" r="0" t="0"/>
          <a:stretch/>
        </p:blipFill>
        <p:spPr>
          <a:xfrm>
            <a:off x="4654296" y="1918811"/>
            <a:ext cx="6903720" cy="302037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1" name="Shape 231"/>
        <p:cNvGrpSpPr/>
        <p:nvPr/>
      </p:nvGrpSpPr>
      <p:grpSpPr>
        <a:xfrm>
          <a:off x="0" y="0"/>
          <a:ext cx="0" cy="0"/>
          <a:chOff x="0" y="0"/>
          <a:chExt cx="0" cy="0"/>
        </a:xfrm>
      </p:grpSpPr>
      <p:sp>
        <p:nvSpPr>
          <p:cNvPr id="232" name="Google Shape;232;p14"/>
          <p:cNvSpPr/>
          <p:nvPr/>
        </p:nvSpPr>
        <p:spPr>
          <a:xfrm>
            <a:off x="0" y="0"/>
            <a:ext cx="12191999" cy="685736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33" name="Google Shape;233;p14"/>
          <p:cNvSpPr txBox="1"/>
          <p:nvPr>
            <p:ph type="title"/>
          </p:nvPr>
        </p:nvSpPr>
        <p:spPr>
          <a:xfrm>
            <a:off x="645065" y="1463040"/>
            <a:ext cx="3796306" cy="269094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100"/>
              <a:buFont typeface="Calibri"/>
              <a:buNone/>
            </a:pPr>
            <a:r>
              <a:rPr lang="es-ES" sz="3100"/>
              <a:t>Transposición Directiva “whistleblowing”</a:t>
            </a:r>
            <a:br>
              <a:rPr lang="es-ES"/>
            </a:br>
            <a:r>
              <a:rPr lang="es-ES" sz="2000">
                <a:latin typeface="verdana"/>
                <a:ea typeface="verdana"/>
                <a:cs typeface="verdana"/>
                <a:sym typeface="verdana"/>
              </a:rPr>
              <a:t>Directiva (UE) 2019/1937 del Parlamento Europeo y del Consejo, de 23 de octubre de 2019</a:t>
            </a:r>
            <a:endParaRPr sz="2000"/>
          </a:p>
        </p:txBody>
      </p:sp>
      <p:grpSp>
        <p:nvGrpSpPr>
          <p:cNvPr id="234" name="Google Shape;234;p14"/>
          <p:cNvGrpSpPr/>
          <p:nvPr/>
        </p:nvGrpSpPr>
        <p:grpSpPr>
          <a:xfrm>
            <a:off x="209667" y="4415246"/>
            <a:ext cx="11982332" cy="2087795"/>
            <a:chOff x="143163" y="5763486"/>
            <a:chExt cx="11982332" cy="739555"/>
          </a:xfrm>
        </p:grpSpPr>
        <p:sp>
          <p:nvSpPr>
            <p:cNvPr id="235" name="Google Shape;235;p14"/>
            <p:cNvSpPr/>
            <p:nvPr/>
          </p:nvSpPr>
          <p:spPr>
            <a:xfrm rot="10800000">
              <a:off x="357444" y="5763486"/>
              <a:ext cx="11768051" cy="73955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cxnSp>
          <p:nvCxnSpPr>
            <p:cNvPr id="236" name="Google Shape;236;p14"/>
            <p:cNvCxnSpPr/>
            <p:nvPr/>
          </p:nvCxnSpPr>
          <p:spPr>
            <a:xfrm flipH="1">
              <a:off x="143163" y="5763486"/>
              <a:ext cx="1" cy="739555"/>
            </a:xfrm>
            <a:prstGeom prst="straightConnector1">
              <a:avLst/>
            </a:prstGeom>
            <a:noFill/>
            <a:ln cap="flat" cmpd="sng" w="177800">
              <a:solidFill>
                <a:schemeClr val="accent4"/>
              </a:solidFill>
              <a:prstDash val="solid"/>
              <a:miter lim="800000"/>
              <a:headEnd len="sm" w="sm" type="none"/>
              <a:tailEnd len="sm" w="sm" type="none"/>
            </a:ln>
          </p:spPr>
        </p:cxnSp>
      </p:grpSp>
      <p:sp>
        <p:nvSpPr>
          <p:cNvPr id="237" name="Google Shape;237;p14"/>
          <p:cNvSpPr/>
          <p:nvPr/>
        </p:nvSpPr>
        <p:spPr>
          <a:xfrm>
            <a:off x="5133706" y="587829"/>
            <a:ext cx="6505300" cy="5682342"/>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38" name="Google Shape;238;p14"/>
          <p:cNvSpPr txBox="1"/>
          <p:nvPr>
            <p:ph idx="1" type="body"/>
          </p:nvPr>
        </p:nvSpPr>
        <p:spPr>
          <a:xfrm>
            <a:off x="5656218" y="783771"/>
            <a:ext cx="5542387" cy="522514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500"/>
              <a:buNone/>
            </a:pPr>
            <a:r>
              <a:t/>
            </a:r>
            <a:endParaRPr sz="1500">
              <a:latin typeface="verdana"/>
              <a:ea typeface="verdana"/>
              <a:cs typeface="verdana"/>
              <a:sym typeface="verdana"/>
            </a:endParaRPr>
          </a:p>
          <a:p>
            <a:pPr indent="-228600" lvl="0" marL="228600" rtl="0" algn="just">
              <a:lnSpc>
                <a:spcPct val="90000"/>
              </a:lnSpc>
              <a:spcBef>
                <a:spcPts val="1000"/>
              </a:spcBef>
              <a:spcAft>
                <a:spcPts val="0"/>
              </a:spcAft>
              <a:buClr>
                <a:schemeClr val="dk1"/>
              </a:buClr>
              <a:buSzPts val="1500"/>
              <a:buFont typeface="Noto Sans Symbols"/>
              <a:buChar char="❑"/>
            </a:pPr>
            <a:r>
              <a:rPr lang="es-ES" sz="1500">
                <a:latin typeface="verdana"/>
                <a:ea typeface="verdana"/>
                <a:cs typeface="verdana"/>
                <a:sym typeface="verdana"/>
              </a:rPr>
              <a:t>Aspectos mínimos que han de satisfacer los distintos cauces de información a través de los cuales </a:t>
            </a:r>
            <a:r>
              <a:rPr b="1" lang="es-ES" sz="1500">
                <a:latin typeface="verdana"/>
                <a:ea typeface="verdana"/>
                <a:cs typeface="verdana"/>
                <a:sym typeface="verdana"/>
              </a:rPr>
              <a:t>una persona física que sea conocedora en un contexto laboral de una infracción del Derecho de la Unión Europea, pueda dar a conocer la existencia de la misma</a:t>
            </a:r>
            <a:r>
              <a:rPr lang="es-ES" sz="1500">
                <a:latin typeface="verdana"/>
                <a:ea typeface="verdana"/>
                <a:cs typeface="verdana"/>
                <a:sym typeface="verdana"/>
              </a:rPr>
              <a:t>. </a:t>
            </a:r>
            <a:endParaRPr/>
          </a:p>
          <a:p>
            <a:pPr indent="-228600" lvl="0" marL="228600" rtl="0" algn="just">
              <a:lnSpc>
                <a:spcPct val="90000"/>
              </a:lnSpc>
              <a:spcBef>
                <a:spcPts val="1000"/>
              </a:spcBef>
              <a:spcAft>
                <a:spcPts val="0"/>
              </a:spcAft>
              <a:buClr>
                <a:schemeClr val="dk1"/>
              </a:buClr>
              <a:buSzPts val="1500"/>
              <a:buFont typeface="Noto Sans Symbols"/>
              <a:buChar char="❑"/>
            </a:pPr>
            <a:r>
              <a:rPr lang="es-ES" sz="1500">
                <a:latin typeface="verdana"/>
                <a:ea typeface="verdana"/>
                <a:cs typeface="verdana"/>
                <a:sym typeface="verdana"/>
              </a:rPr>
              <a:t>Obliga a contar con </a:t>
            </a:r>
            <a:r>
              <a:rPr b="1" lang="es-ES" sz="1500">
                <a:latin typeface="verdana"/>
                <a:ea typeface="verdana"/>
                <a:cs typeface="verdana"/>
                <a:sym typeface="verdana"/>
              </a:rPr>
              <a:t>canales internos </a:t>
            </a:r>
            <a:r>
              <a:rPr lang="es-ES" sz="1500">
                <a:latin typeface="verdana"/>
                <a:ea typeface="verdana"/>
                <a:cs typeface="verdana"/>
                <a:sym typeface="verdana"/>
              </a:rPr>
              <a:t>de información. </a:t>
            </a:r>
            <a:endParaRPr/>
          </a:p>
          <a:p>
            <a:pPr indent="-228600" lvl="0" marL="228600" rtl="0" algn="just">
              <a:lnSpc>
                <a:spcPct val="90000"/>
              </a:lnSpc>
              <a:spcBef>
                <a:spcPts val="1000"/>
              </a:spcBef>
              <a:spcAft>
                <a:spcPts val="0"/>
              </a:spcAft>
              <a:buClr>
                <a:schemeClr val="dk1"/>
              </a:buClr>
              <a:buSzPts val="1500"/>
              <a:buFont typeface="Noto Sans Symbols"/>
              <a:buChar char="❑"/>
            </a:pPr>
            <a:r>
              <a:rPr lang="es-ES" sz="1500">
                <a:latin typeface="verdana"/>
                <a:ea typeface="verdana"/>
                <a:cs typeface="verdana"/>
                <a:sym typeface="verdana"/>
              </a:rPr>
              <a:t>Además de tales canales internos, exige la Directiva la determinación de </a:t>
            </a:r>
            <a:r>
              <a:rPr b="1" lang="es-ES" sz="1500">
                <a:latin typeface="verdana"/>
                <a:ea typeface="verdana"/>
                <a:cs typeface="verdana"/>
                <a:sym typeface="verdana"/>
              </a:rPr>
              <a:t>otros canales de información, denominados «externos», con el fin de ofrecer a los ciudadanos una comunicación con una autoridad pública </a:t>
            </a:r>
            <a:r>
              <a:rPr lang="es-ES" sz="1500">
                <a:latin typeface="verdana"/>
                <a:ea typeface="verdana"/>
                <a:cs typeface="verdana"/>
                <a:sym typeface="verdana"/>
              </a:rPr>
              <a:t>especializada, lo que les puede generar más confianza al disipar su temor a sufrir alguna represalia en su entorno.</a:t>
            </a:r>
            <a:endParaRPr/>
          </a:p>
          <a:p>
            <a:pPr indent="-228600" lvl="0" marL="228600" rtl="0" algn="just">
              <a:lnSpc>
                <a:spcPct val="90000"/>
              </a:lnSpc>
              <a:spcBef>
                <a:spcPts val="1000"/>
              </a:spcBef>
              <a:spcAft>
                <a:spcPts val="0"/>
              </a:spcAft>
              <a:buClr>
                <a:schemeClr val="dk1"/>
              </a:buClr>
              <a:buSzPts val="1500"/>
              <a:buFont typeface="Noto Sans Symbols"/>
              <a:buChar char="❑"/>
            </a:pPr>
            <a:r>
              <a:rPr lang="es-ES" sz="1500">
                <a:latin typeface="verdana"/>
                <a:ea typeface="verdana"/>
                <a:cs typeface="verdana"/>
                <a:sym typeface="verdana"/>
              </a:rPr>
              <a:t>España, Alemania, República Checa, Estonia, Hungría, Italia, Luxemburgo y Polonia, denunciados  ante el Tribunal de Justicia de la Unión Europea por incumplir los plazos para incorporar a la legislación nacional la Directiva Whistleblowing (antes 17 de diciembre 2021).</a:t>
            </a:r>
            <a:endParaRPr/>
          </a:p>
          <a:p>
            <a:pPr indent="-152400" lvl="0" marL="228600" rtl="0" algn="l">
              <a:lnSpc>
                <a:spcPct val="90000"/>
              </a:lnSpc>
              <a:spcBef>
                <a:spcPts val="1000"/>
              </a:spcBef>
              <a:spcAft>
                <a:spcPts val="0"/>
              </a:spcAft>
              <a:buClr>
                <a:schemeClr val="dk1"/>
              </a:buClr>
              <a:buSzPts val="1200"/>
              <a:buNone/>
            </a:pPr>
            <a:r>
              <a:t/>
            </a:r>
            <a:endParaRPr sz="12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2" name="Shape 242"/>
        <p:cNvGrpSpPr/>
        <p:nvPr/>
      </p:nvGrpSpPr>
      <p:grpSpPr>
        <a:xfrm>
          <a:off x="0" y="0"/>
          <a:ext cx="0" cy="0"/>
          <a:chOff x="0" y="0"/>
          <a:chExt cx="0" cy="0"/>
        </a:xfrm>
      </p:grpSpPr>
      <p:sp>
        <p:nvSpPr>
          <p:cNvPr id="243" name="Google Shape;243;p15"/>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4" name="Google Shape;244;p15"/>
          <p:cNvSpPr/>
          <p:nvPr/>
        </p:nvSpPr>
        <p:spPr>
          <a:xfrm>
            <a:off x="10208695" y="1"/>
            <a:ext cx="1135066" cy="477997"/>
          </a:xfrm>
          <a:custGeom>
            <a:rect b="b" l="l" r="r" t="t"/>
            <a:pathLst>
              <a:path extrusionOk="0" h="477997" w="1135066">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45" name="Google Shape;245;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Contenido Directiva whistleblowing</a:t>
            </a:r>
            <a:endParaRPr/>
          </a:p>
        </p:txBody>
      </p:sp>
      <p:sp>
        <p:nvSpPr>
          <p:cNvPr id="246" name="Google Shape;246;p15"/>
          <p:cNvSpPr/>
          <p:nvPr/>
        </p:nvSpPr>
        <p:spPr>
          <a:xfrm flipH="1" rot="-5400000">
            <a:off x="555710" y="2183223"/>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47" name="Google Shape;247;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2400"/>
              <a:buFont typeface="Noto Sans Symbols"/>
              <a:buChar char="❑"/>
            </a:pPr>
            <a:r>
              <a:rPr lang="es-ES" sz="2400"/>
              <a:t>Establece que el informante podrá beneficiarse de </a:t>
            </a:r>
            <a:r>
              <a:rPr b="1" lang="es-ES" sz="2400"/>
              <a:t>protección</a:t>
            </a:r>
            <a:r>
              <a:rPr lang="es-ES" sz="2400"/>
              <a:t> siempre que la información comunicada fuera veraz en el momento de la denuncia (se excluyen de la protección las denuncias de mala fe). </a:t>
            </a:r>
            <a:endParaRPr/>
          </a:p>
          <a:p>
            <a:pPr indent="-228600" lvl="0" marL="228600" rtl="0" algn="l">
              <a:lnSpc>
                <a:spcPct val="90000"/>
              </a:lnSpc>
              <a:spcBef>
                <a:spcPts val="1000"/>
              </a:spcBef>
              <a:spcAft>
                <a:spcPts val="0"/>
              </a:spcAft>
              <a:buClr>
                <a:schemeClr val="dk1"/>
              </a:buClr>
              <a:buSzPts val="2400"/>
              <a:buFont typeface="Noto Sans Symbols"/>
              <a:buChar char="❑"/>
            </a:pPr>
            <a:r>
              <a:rPr lang="es-ES" sz="2400"/>
              <a:t>Establece una serie de </a:t>
            </a:r>
            <a:r>
              <a:rPr b="1" lang="es-ES" sz="2400"/>
              <a:t>medidas de apoyo a los denunciantes </a:t>
            </a:r>
            <a:r>
              <a:rPr lang="es-ES" sz="2400"/>
              <a:t>como son por ejemplo: </a:t>
            </a:r>
            <a:endParaRPr/>
          </a:p>
          <a:p>
            <a:pPr indent="-228600" lvl="0" marL="228600" rtl="0" algn="l">
              <a:lnSpc>
                <a:spcPct val="90000"/>
              </a:lnSpc>
              <a:spcBef>
                <a:spcPts val="1000"/>
              </a:spcBef>
              <a:spcAft>
                <a:spcPts val="0"/>
              </a:spcAft>
              <a:buClr>
                <a:schemeClr val="dk1"/>
              </a:buClr>
              <a:buSzPts val="2400"/>
              <a:buFont typeface="Noto Sans Symbols"/>
              <a:buChar char="✔"/>
            </a:pPr>
            <a:r>
              <a:rPr lang="es-ES" sz="2400"/>
              <a:t>• </a:t>
            </a:r>
            <a:r>
              <a:rPr b="1" lang="es-ES" sz="2400"/>
              <a:t>Información y asesoramiento </a:t>
            </a:r>
            <a:r>
              <a:rPr lang="es-ES" sz="2400"/>
              <a:t>completo sobre los derechos que le asisten y la protección frente a represalias. </a:t>
            </a:r>
            <a:endParaRPr/>
          </a:p>
          <a:p>
            <a:pPr indent="-228600" lvl="0" marL="228600" rtl="0" algn="l">
              <a:lnSpc>
                <a:spcPct val="90000"/>
              </a:lnSpc>
              <a:spcBef>
                <a:spcPts val="1000"/>
              </a:spcBef>
              <a:spcAft>
                <a:spcPts val="0"/>
              </a:spcAft>
              <a:buClr>
                <a:schemeClr val="dk1"/>
              </a:buClr>
              <a:buSzPts val="2400"/>
              <a:buFont typeface="Noto Sans Symbols"/>
              <a:buChar char="✔"/>
            </a:pPr>
            <a:r>
              <a:rPr lang="es-ES" sz="2400"/>
              <a:t>• Asistencia por parte de las autoridades competentes ante cualquier otra autoridad implicada en la protección frente a </a:t>
            </a:r>
            <a:r>
              <a:rPr b="1" lang="es-ES" sz="2400"/>
              <a:t>represalias</a:t>
            </a:r>
            <a:r>
              <a:rPr lang="es-ES" sz="2400"/>
              <a:t>. </a:t>
            </a:r>
            <a:endParaRPr/>
          </a:p>
          <a:p>
            <a:pPr indent="-228600" lvl="0" marL="228600" rtl="0" algn="l">
              <a:lnSpc>
                <a:spcPct val="90000"/>
              </a:lnSpc>
              <a:spcBef>
                <a:spcPts val="1000"/>
              </a:spcBef>
              <a:spcAft>
                <a:spcPts val="0"/>
              </a:spcAft>
              <a:buClr>
                <a:schemeClr val="dk1"/>
              </a:buClr>
              <a:buSzPts val="2400"/>
              <a:buFont typeface="Noto Sans Symbols"/>
              <a:buChar char="✔"/>
            </a:pPr>
            <a:r>
              <a:rPr lang="es-ES" sz="2400"/>
              <a:t>• </a:t>
            </a:r>
            <a:r>
              <a:rPr b="1" lang="es-ES" sz="2400"/>
              <a:t>Asistencia jurídica </a:t>
            </a:r>
            <a:r>
              <a:rPr lang="es-ES" sz="2400"/>
              <a:t>en procesos penales y civiles transfronterizos. </a:t>
            </a:r>
            <a:endParaRPr/>
          </a:p>
          <a:p>
            <a:pPr indent="-228600" lvl="0" marL="228600" rtl="0" algn="l">
              <a:lnSpc>
                <a:spcPct val="90000"/>
              </a:lnSpc>
              <a:spcBef>
                <a:spcPts val="1000"/>
              </a:spcBef>
              <a:spcAft>
                <a:spcPts val="0"/>
              </a:spcAft>
              <a:buClr>
                <a:schemeClr val="dk1"/>
              </a:buClr>
              <a:buSzPts val="2400"/>
              <a:buFont typeface="Noto Sans Symbols"/>
              <a:buChar char="✔"/>
            </a:pPr>
            <a:r>
              <a:rPr lang="es-ES" sz="2400"/>
              <a:t>• Asistencia </a:t>
            </a:r>
            <a:r>
              <a:rPr b="1" lang="es-ES" sz="2400"/>
              <a:t>financiera y medidas de apoyo</a:t>
            </a:r>
            <a:r>
              <a:rPr lang="es-ES" sz="2400"/>
              <a:t>, incluida la asistencia psicológica (si así lo decidiese el Estado Miembro)</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1" name="Shape 251"/>
        <p:cNvGrpSpPr/>
        <p:nvPr/>
      </p:nvGrpSpPr>
      <p:grpSpPr>
        <a:xfrm>
          <a:off x="0" y="0"/>
          <a:ext cx="0" cy="0"/>
          <a:chOff x="0" y="0"/>
          <a:chExt cx="0" cy="0"/>
        </a:xfrm>
      </p:grpSpPr>
      <p:sp>
        <p:nvSpPr>
          <p:cNvPr id="252" name="Google Shape;252;p16"/>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3" name="Google Shape;253;p16"/>
          <p:cNvSpPr/>
          <p:nvPr/>
        </p:nvSpPr>
        <p:spPr>
          <a:xfrm flipH="1" rot="3967198">
            <a:off x="8631348" y="490493"/>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254" name="Google Shape;254;p16"/>
          <p:cNvSpPr txBox="1"/>
          <p:nvPr>
            <p:ph type="title"/>
          </p:nvPr>
        </p:nvSpPr>
        <p:spPr>
          <a:xfrm>
            <a:off x="5894962" y="479493"/>
            <a:ext cx="5458838"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100"/>
              <a:buFont typeface="Calibri"/>
              <a:buNone/>
            </a:pPr>
            <a:r>
              <a:rPr lang="es-ES" sz="4100"/>
              <a:t>Ley española protección del informante. </a:t>
            </a:r>
            <a:endParaRPr/>
          </a:p>
        </p:txBody>
      </p:sp>
      <p:sp>
        <p:nvSpPr>
          <p:cNvPr id="255" name="Google Shape;255;p16"/>
          <p:cNvSpPr/>
          <p:nvPr/>
        </p:nvSpPr>
        <p:spPr>
          <a:xfrm flipH="1">
            <a:off x="0" y="5486400"/>
            <a:ext cx="2672863" cy="1371600"/>
          </a:xfrm>
          <a:custGeom>
            <a:rect b="b" l="l" r="r" t="t"/>
            <a:pathLst>
              <a:path extrusionOk="0" h="1371600" w="2672863">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256" name="Google Shape;256;p16"/>
          <p:cNvPicPr preferRelativeResize="0"/>
          <p:nvPr/>
        </p:nvPicPr>
        <p:blipFill rotWithShape="1">
          <a:blip r:embed="rId3">
            <a:alphaModFix/>
          </a:blip>
          <a:srcRect b="0" l="0" r="0" t="0"/>
          <a:stretch/>
        </p:blipFill>
        <p:spPr>
          <a:xfrm>
            <a:off x="971591" y="511293"/>
            <a:ext cx="4240562" cy="5665670"/>
          </a:xfrm>
          <a:custGeom>
            <a:rect b="b" l="l" r="r" t="t"/>
            <a:pathLst>
              <a:path extrusionOk="0" h="5643794" w="4777381">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a:ln>
            <a:noFill/>
          </a:ln>
        </p:spPr>
      </p:pic>
      <p:sp>
        <p:nvSpPr>
          <p:cNvPr id="257" name="Google Shape;257;p16"/>
          <p:cNvSpPr txBox="1"/>
          <p:nvPr>
            <p:ph idx="1" type="body"/>
          </p:nvPr>
        </p:nvSpPr>
        <p:spPr>
          <a:xfrm>
            <a:off x="5894962" y="1984443"/>
            <a:ext cx="5458838" cy="4192520"/>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i="1" lang="es-ES"/>
              <a:t>Ley 2/2023, de 20 de febrero, reguladora de la protección de las personas que informen sobre infracciones normativas y de la lucha contra la corrupción. </a:t>
            </a:r>
            <a:endParaRPr/>
          </a:p>
          <a:p>
            <a:pPr indent="-228600" lvl="0" marL="228600" rtl="0" algn="l">
              <a:lnSpc>
                <a:spcPct val="90000"/>
              </a:lnSpc>
              <a:spcBef>
                <a:spcPts val="1000"/>
              </a:spcBef>
              <a:spcAft>
                <a:spcPts val="0"/>
              </a:spcAft>
              <a:buClr>
                <a:schemeClr val="dk1"/>
              </a:buClr>
              <a:buSzPts val="2800"/>
              <a:buChar char="•"/>
            </a:pPr>
            <a:r>
              <a:rPr b="0" i="1" lang="es-ES">
                <a:latin typeface="verdana"/>
                <a:ea typeface="verdana"/>
                <a:cs typeface="verdana"/>
                <a:sym typeface="verdana"/>
              </a:rPr>
              <a:t>IX títulos,  68 artículos, seis disposiciones adicionales, tres disposiciones transitorias y doce disposiciones finales.</a:t>
            </a:r>
            <a:endParaRPr i="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1" name="Shape 261"/>
        <p:cNvGrpSpPr/>
        <p:nvPr/>
      </p:nvGrpSpPr>
      <p:grpSpPr>
        <a:xfrm>
          <a:off x="0" y="0"/>
          <a:ext cx="0" cy="0"/>
          <a:chOff x="0" y="0"/>
          <a:chExt cx="0" cy="0"/>
        </a:xfrm>
      </p:grpSpPr>
      <p:sp>
        <p:nvSpPr>
          <p:cNvPr id="262" name="Google Shape;262;p17"/>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3" name="Google Shape;263;p17"/>
          <p:cNvSpPr/>
          <p:nvPr/>
        </p:nvSpPr>
        <p:spPr>
          <a:xfrm>
            <a:off x="489189" y="1119031"/>
            <a:ext cx="4619938" cy="461993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64" name="Google Shape;264;p17"/>
          <p:cNvSpPr txBox="1"/>
          <p:nvPr>
            <p:ph type="title"/>
          </p:nvPr>
        </p:nvSpPr>
        <p:spPr>
          <a:xfrm>
            <a:off x="1171074" y="1396686"/>
            <a:ext cx="3240506" cy="406462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Estructura de la Ley 2/23 </a:t>
            </a:r>
            <a:endParaRPr/>
          </a:p>
        </p:txBody>
      </p:sp>
      <p:sp>
        <p:nvSpPr>
          <p:cNvPr id="265" name="Google Shape;265;p17"/>
          <p:cNvSpPr/>
          <p:nvPr/>
        </p:nvSpPr>
        <p:spPr>
          <a:xfrm rot="-1790889">
            <a:off x="8683720" y="941148"/>
            <a:ext cx="2987899" cy="2987899"/>
          </a:xfrm>
          <a:prstGeom prst="arc">
            <a:avLst>
              <a:gd fmla="val 15817365" name="adj1"/>
              <a:gd fmla="val 178138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266" name="Google Shape;266;p17"/>
          <p:cNvSpPr/>
          <p:nvPr/>
        </p:nvSpPr>
        <p:spPr>
          <a:xfrm>
            <a:off x="910048" y="4780992"/>
            <a:ext cx="546100" cy="5461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267" name="Google Shape;267;p17"/>
          <p:cNvSpPr txBox="1"/>
          <p:nvPr>
            <p:ph idx="1" type="body"/>
          </p:nvPr>
        </p:nvSpPr>
        <p:spPr>
          <a:xfrm>
            <a:off x="5370153" y="1526033"/>
            <a:ext cx="5536397" cy="393528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800"/>
              <a:buChar char="•"/>
            </a:pPr>
            <a:r>
              <a:rPr lang="es-ES" sz="1800"/>
              <a:t>Título I. Finalidad de la Ley y ámbito de aplicación</a:t>
            </a:r>
            <a:endParaRPr/>
          </a:p>
          <a:p>
            <a:pPr indent="-228600" lvl="0" marL="228600" rtl="0" algn="l">
              <a:lnSpc>
                <a:spcPct val="90000"/>
              </a:lnSpc>
              <a:spcBef>
                <a:spcPts val="1000"/>
              </a:spcBef>
              <a:spcAft>
                <a:spcPts val="0"/>
              </a:spcAft>
              <a:buClr>
                <a:schemeClr val="dk1"/>
              </a:buClr>
              <a:buSzPts val="1800"/>
              <a:buChar char="•"/>
            </a:pPr>
            <a:r>
              <a:rPr lang="es-ES" sz="1800"/>
              <a:t>Título II. Sistema interno de información</a:t>
            </a:r>
            <a:endParaRPr/>
          </a:p>
          <a:p>
            <a:pPr indent="-228600" lvl="0" marL="228600" rtl="0" algn="l">
              <a:lnSpc>
                <a:spcPct val="90000"/>
              </a:lnSpc>
              <a:spcBef>
                <a:spcPts val="1000"/>
              </a:spcBef>
              <a:spcAft>
                <a:spcPts val="0"/>
              </a:spcAft>
              <a:buClr>
                <a:schemeClr val="dk1"/>
              </a:buClr>
              <a:buSzPts val="1800"/>
              <a:buChar char="•"/>
            </a:pPr>
            <a:r>
              <a:rPr lang="es-ES" sz="1800"/>
              <a:t>Título III. Canal externo de información de la A.A.I</a:t>
            </a:r>
            <a:endParaRPr/>
          </a:p>
          <a:p>
            <a:pPr indent="-228600" lvl="0" marL="228600" rtl="0" algn="l">
              <a:lnSpc>
                <a:spcPct val="90000"/>
              </a:lnSpc>
              <a:spcBef>
                <a:spcPts val="1000"/>
              </a:spcBef>
              <a:spcAft>
                <a:spcPts val="0"/>
              </a:spcAft>
              <a:buClr>
                <a:schemeClr val="dk1"/>
              </a:buClr>
              <a:buSzPts val="1800"/>
              <a:buChar char="•"/>
            </a:pPr>
            <a:r>
              <a:rPr lang="es-ES" sz="1800"/>
              <a:t>Título IV. Publicidad de la información y Registro de las comunicaciones </a:t>
            </a:r>
            <a:endParaRPr/>
          </a:p>
          <a:p>
            <a:pPr indent="-228600" lvl="0" marL="228600" rtl="0" algn="l">
              <a:lnSpc>
                <a:spcPct val="90000"/>
              </a:lnSpc>
              <a:spcBef>
                <a:spcPts val="1000"/>
              </a:spcBef>
              <a:spcAft>
                <a:spcPts val="0"/>
              </a:spcAft>
              <a:buClr>
                <a:schemeClr val="dk1"/>
              </a:buClr>
              <a:buSzPts val="1800"/>
              <a:buChar char="•"/>
            </a:pPr>
            <a:r>
              <a:rPr lang="es-ES" sz="1800"/>
              <a:t>Título V. Revelación pública</a:t>
            </a:r>
            <a:endParaRPr/>
          </a:p>
          <a:p>
            <a:pPr indent="-228600" lvl="0" marL="228600" rtl="0" algn="l">
              <a:lnSpc>
                <a:spcPct val="90000"/>
              </a:lnSpc>
              <a:spcBef>
                <a:spcPts val="1000"/>
              </a:spcBef>
              <a:spcAft>
                <a:spcPts val="0"/>
              </a:spcAft>
              <a:buClr>
                <a:schemeClr val="dk1"/>
              </a:buClr>
              <a:buSzPts val="1800"/>
              <a:buChar char="•"/>
            </a:pPr>
            <a:r>
              <a:rPr lang="es-ES" sz="1800"/>
              <a:t>Título VI. Protección de datos personales </a:t>
            </a:r>
            <a:endParaRPr/>
          </a:p>
          <a:p>
            <a:pPr indent="-228600" lvl="0" marL="228600" rtl="0" algn="l">
              <a:lnSpc>
                <a:spcPct val="90000"/>
              </a:lnSpc>
              <a:spcBef>
                <a:spcPts val="1000"/>
              </a:spcBef>
              <a:spcAft>
                <a:spcPts val="0"/>
              </a:spcAft>
              <a:buClr>
                <a:schemeClr val="dk1"/>
              </a:buClr>
              <a:buSzPts val="1800"/>
              <a:buChar char="•"/>
            </a:pPr>
            <a:r>
              <a:rPr lang="es-ES" sz="1800"/>
              <a:t>Título VII. Medidas de protección</a:t>
            </a:r>
            <a:endParaRPr/>
          </a:p>
          <a:p>
            <a:pPr indent="-228600" lvl="0" marL="228600" rtl="0" algn="l">
              <a:lnSpc>
                <a:spcPct val="90000"/>
              </a:lnSpc>
              <a:spcBef>
                <a:spcPts val="1000"/>
              </a:spcBef>
              <a:spcAft>
                <a:spcPts val="0"/>
              </a:spcAft>
              <a:buClr>
                <a:schemeClr val="dk1"/>
              </a:buClr>
              <a:buSzPts val="1800"/>
              <a:buChar char="•"/>
            </a:pPr>
            <a:r>
              <a:rPr lang="es-ES" sz="1800"/>
              <a:t>Título VIII. Autoridad Independiente de Protección del Informante (A.A.I) </a:t>
            </a:r>
            <a:endParaRPr/>
          </a:p>
          <a:p>
            <a:pPr indent="-228600" lvl="0" marL="228600" rtl="0" algn="l">
              <a:lnSpc>
                <a:spcPct val="90000"/>
              </a:lnSpc>
              <a:spcBef>
                <a:spcPts val="1000"/>
              </a:spcBef>
              <a:spcAft>
                <a:spcPts val="0"/>
              </a:spcAft>
              <a:buClr>
                <a:schemeClr val="dk1"/>
              </a:buClr>
              <a:buSzPts val="1800"/>
              <a:buChar char="•"/>
            </a:pPr>
            <a:r>
              <a:rPr lang="es-ES" sz="1800"/>
              <a:t>Título IX. Régimen sancionador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1" name="Shape 271"/>
        <p:cNvGrpSpPr/>
        <p:nvPr/>
      </p:nvGrpSpPr>
      <p:grpSpPr>
        <a:xfrm>
          <a:off x="0" y="0"/>
          <a:ext cx="0" cy="0"/>
          <a:chOff x="0" y="0"/>
          <a:chExt cx="0" cy="0"/>
        </a:xfrm>
      </p:grpSpPr>
      <p:sp>
        <p:nvSpPr>
          <p:cNvPr id="272" name="Google Shape;272;p18"/>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73" name="Google Shape;273;p18"/>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74" name="Google Shape;274;p18"/>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Plazo de adaptación </a:t>
            </a:r>
            <a:endParaRPr/>
          </a:p>
        </p:txBody>
      </p:sp>
      <p:sp>
        <p:nvSpPr>
          <p:cNvPr id="275" name="Google Shape;275;p18"/>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76" name="Google Shape;276;p18"/>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s-ES"/>
              <a:t>Plazo máximo implementación para el establecimiento de Sistemas internos de información o adaptación a los ya existentes:</a:t>
            </a:r>
            <a:endParaRPr/>
          </a:p>
          <a:p>
            <a:pPr indent="0" lvl="0" marL="0" rtl="0" algn="l">
              <a:lnSpc>
                <a:spcPct val="90000"/>
              </a:lnSpc>
              <a:spcBef>
                <a:spcPts val="1000"/>
              </a:spcBef>
              <a:spcAft>
                <a:spcPts val="0"/>
              </a:spcAft>
              <a:buClr>
                <a:schemeClr val="dk1"/>
              </a:buClr>
              <a:buSzPts val="2800"/>
              <a:buNone/>
            </a:pPr>
            <a:r>
              <a:rPr lang="es-ES"/>
              <a:t> </a:t>
            </a:r>
            <a:endParaRPr/>
          </a:p>
          <a:p>
            <a:pPr indent="-228600" lvl="1" marL="685800" rtl="0" algn="l">
              <a:lnSpc>
                <a:spcPct val="90000"/>
              </a:lnSpc>
              <a:spcBef>
                <a:spcPts val="500"/>
              </a:spcBef>
              <a:spcAft>
                <a:spcPts val="0"/>
              </a:spcAft>
              <a:buClr>
                <a:schemeClr val="dk1"/>
              </a:buClr>
              <a:buSzPts val="2400"/>
              <a:buChar char="•"/>
            </a:pPr>
            <a:r>
              <a:rPr lang="es-ES"/>
              <a:t>- Plazo general: 3 meses desde su entrada en vigor que venció el </a:t>
            </a:r>
            <a:r>
              <a:rPr b="1" lang="es-ES"/>
              <a:t>pasado 13 de junio 2023. </a:t>
            </a:r>
            <a:endParaRPr/>
          </a:p>
          <a:p>
            <a:pPr indent="-228600" lvl="1" marL="685800" rtl="0" algn="l">
              <a:lnSpc>
                <a:spcPct val="90000"/>
              </a:lnSpc>
              <a:spcBef>
                <a:spcPts val="500"/>
              </a:spcBef>
              <a:spcAft>
                <a:spcPts val="0"/>
              </a:spcAft>
              <a:buClr>
                <a:schemeClr val="dk1"/>
              </a:buClr>
              <a:buSzPts val="2400"/>
              <a:buChar char="•"/>
            </a:pPr>
            <a:r>
              <a:rPr lang="es-ES"/>
              <a:t>- Plazo excepcional para entidades del sector privado con menos de 249 trabajadores y, del sector público, municipios de menos de 10.000 habitantes, </a:t>
            </a:r>
            <a:r>
              <a:rPr b="1" lang="es-ES"/>
              <a:t>que vencerán este 1 de diciembre de 2023.</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0" name="Shape 280"/>
        <p:cNvGrpSpPr/>
        <p:nvPr/>
      </p:nvGrpSpPr>
      <p:grpSpPr>
        <a:xfrm>
          <a:off x="0" y="0"/>
          <a:ext cx="0" cy="0"/>
          <a:chOff x="0" y="0"/>
          <a:chExt cx="0" cy="0"/>
        </a:xfrm>
      </p:grpSpPr>
      <p:sp>
        <p:nvSpPr>
          <p:cNvPr id="281" name="Google Shape;281;p19"/>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82" name="Google Shape;282;p19"/>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83" name="Google Shape;283;p19"/>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Fines de la Ley 2/23</a:t>
            </a:r>
            <a:endParaRPr/>
          </a:p>
        </p:txBody>
      </p:sp>
      <p:sp>
        <p:nvSpPr>
          <p:cNvPr id="284" name="Google Shape;284;p19"/>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85" name="Google Shape;285;p19"/>
          <p:cNvSpPr txBox="1"/>
          <p:nvPr>
            <p:ph idx="1" type="body"/>
          </p:nvPr>
        </p:nvSpPr>
        <p:spPr>
          <a:xfrm>
            <a:off x="4447308" y="319088"/>
            <a:ext cx="6906491" cy="6538912"/>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s-ES">
                <a:latin typeface="Calibri"/>
                <a:ea typeface="Calibri"/>
                <a:cs typeface="Calibri"/>
                <a:sym typeface="Calibri"/>
              </a:rPr>
              <a:t>Doble finalidad: </a:t>
            </a:r>
            <a:endParaRPr/>
          </a:p>
          <a:p>
            <a:pPr indent="-514350" lvl="0" marL="514350" rtl="0" algn="l">
              <a:lnSpc>
                <a:spcPct val="90000"/>
              </a:lnSpc>
              <a:spcBef>
                <a:spcPts val="1000"/>
              </a:spcBef>
              <a:spcAft>
                <a:spcPts val="0"/>
              </a:spcAft>
              <a:buClr>
                <a:schemeClr val="dk1"/>
              </a:buClr>
              <a:buSzPts val="3200"/>
              <a:buFont typeface="Calibri"/>
              <a:buAutoNum type="arabicPeriod"/>
            </a:pPr>
            <a:r>
              <a:rPr lang="es-ES" sz="3200">
                <a:latin typeface="Calibri"/>
                <a:ea typeface="Calibri"/>
                <a:cs typeface="Calibri"/>
                <a:sym typeface="Calibri"/>
              </a:rPr>
              <a:t>fortalecer la </a:t>
            </a:r>
            <a:r>
              <a:rPr b="1" lang="es-ES" sz="3200" u="sng">
                <a:latin typeface="Calibri"/>
                <a:ea typeface="Calibri"/>
                <a:cs typeface="Calibri"/>
                <a:sym typeface="Calibri"/>
              </a:rPr>
              <a:t>cultura </a:t>
            </a:r>
            <a:r>
              <a:rPr b="1" lang="es-ES" u="sng">
                <a:latin typeface="Calibri"/>
                <a:ea typeface="Calibri"/>
                <a:cs typeface="Calibri"/>
                <a:sym typeface="Calibri"/>
              </a:rPr>
              <a:t>de la información </a:t>
            </a:r>
            <a:r>
              <a:rPr lang="es-ES">
                <a:latin typeface="Calibri"/>
                <a:ea typeface="Calibri"/>
                <a:cs typeface="Calibri"/>
                <a:sym typeface="Calibri"/>
              </a:rPr>
              <a:t>para prevenir o detectar amenazas al interés público y,</a:t>
            </a:r>
            <a:endParaRPr/>
          </a:p>
          <a:p>
            <a:pPr indent="-514350" lvl="0" marL="514350" rtl="0" algn="l">
              <a:lnSpc>
                <a:spcPct val="90000"/>
              </a:lnSpc>
              <a:spcBef>
                <a:spcPts val="1000"/>
              </a:spcBef>
              <a:spcAft>
                <a:spcPts val="0"/>
              </a:spcAft>
              <a:buClr>
                <a:schemeClr val="dk1"/>
              </a:buClr>
              <a:buSzPts val="3600"/>
              <a:buFont typeface="Calibri"/>
              <a:buAutoNum type="arabicPeriod"/>
            </a:pPr>
            <a:r>
              <a:rPr b="1" lang="es-ES" sz="3600">
                <a:latin typeface="Calibri"/>
                <a:ea typeface="Calibri"/>
                <a:cs typeface="Calibri"/>
                <a:sym typeface="Calibri"/>
              </a:rPr>
              <a:t>proteger</a:t>
            </a:r>
            <a:r>
              <a:rPr lang="es-ES" sz="3600">
                <a:latin typeface="Calibri"/>
                <a:ea typeface="Calibri"/>
                <a:cs typeface="Calibri"/>
                <a:sym typeface="Calibri"/>
              </a:rPr>
              <a:t> </a:t>
            </a:r>
            <a:r>
              <a:rPr lang="es-ES">
                <a:latin typeface="Calibri"/>
                <a:ea typeface="Calibri"/>
                <a:cs typeface="Calibri"/>
                <a:sym typeface="Calibri"/>
              </a:rPr>
              <a:t>adecuadamente a los denunciantes frente a </a:t>
            </a:r>
            <a:r>
              <a:rPr b="1" lang="es-ES">
                <a:latin typeface="Calibri"/>
                <a:ea typeface="Calibri"/>
                <a:cs typeface="Calibri"/>
                <a:sym typeface="Calibri"/>
              </a:rPr>
              <a:t>posibles represalias</a:t>
            </a:r>
            <a:r>
              <a:rPr lang="es-ES">
                <a:latin typeface="Calibri"/>
                <a:ea typeface="Calibri"/>
                <a:cs typeface="Calibri"/>
                <a:sym typeface="Calibri"/>
              </a:rPr>
              <a:t>, g</a:t>
            </a:r>
            <a:r>
              <a:rPr lang="es-ES"/>
              <a:t>arantizándole una serie de derechos, asegurando </a:t>
            </a:r>
            <a:r>
              <a:rPr b="1" lang="es-ES"/>
              <a:t>el </a:t>
            </a:r>
            <a:r>
              <a:rPr b="1" lang="es-ES" sz="3200"/>
              <a:t>tratamiento confidencial y no represalia de sus informaciones</a:t>
            </a:r>
            <a:r>
              <a:rPr lang="es-ES" sz="3200"/>
              <a:t>. </a:t>
            </a:r>
            <a:endParaRPr/>
          </a:p>
          <a:p>
            <a:pPr indent="-514350" lvl="0" marL="514350" rtl="0" algn="l">
              <a:lnSpc>
                <a:spcPct val="90000"/>
              </a:lnSpc>
              <a:spcBef>
                <a:spcPts val="1000"/>
              </a:spcBef>
              <a:spcAft>
                <a:spcPts val="0"/>
              </a:spcAft>
              <a:buClr>
                <a:schemeClr val="dk1"/>
              </a:buClr>
              <a:buSzPts val="2800"/>
              <a:buFont typeface="Calibri"/>
              <a:buAutoNum type="arabicPeriod"/>
            </a:pPr>
            <a:r>
              <a:rPr lang="es-ES"/>
              <a:t>Garantías que tutelará una </a:t>
            </a:r>
            <a:r>
              <a:rPr b="1" lang="es-ES" sz="3200"/>
              <a:t>Autoridad Nacional Administrativa  constituida al efecto. </a:t>
            </a:r>
            <a:endParaRPr/>
          </a:p>
          <a:p>
            <a:pPr indent="0" lvl="0" marL="0" rtl="0" algn="l">
              <a:lnSpc>
                <a:spcPct val="90000"/>
              </a:lnSpc>
              <a:spcBef>
                <a:spcPts val="1000"/>
              </a:spcBef>
              <a:spcAft>
                <a:spcPts val="0"/>
              </a:spcAft>
              <a:buClr>
                <a:schemeClr val="dk1"/>
              </a:buClr>
              <a:buSzPts val="2800"/>
              <a:buNone/>
            </a:pPr>
            <a:r>
              <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3" name="Shape 93"/>
        <p:cNvGrpSpPr/>
        <p:nvPr/>
      </p:nvGrpSpPr>
      <p:grpSpPr>
        <a:xfrm>
          <a:off x="0" y="0"/>
          <a:ext cx="0" cy="0"/>
          <a:chOff x="0" y="0"/>
          <a:chExt cx="0" cy="0"/>
        </a:xfrm>
      </p:grpSpPr>
      <p:sp>
        <p:nvSpPr>
          <p:cNvPr id="94" name="Google Shape;94;p2"/>
          <p:cNvSpPr/>
          <p:nvPr/>
        </p:nvSpPr>
        <p:spPr>
          <a:xfrm>
            <a:off x="0" y="0"/>
            <a:ext cx="1219169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95" name="Google Shape;95;p2"/>
          <p:cNvSpPr/>
          <p:nvPr/>
        </p:nvSpPr>
        <p:spPr>
          <a:xfrm>
            <a:off x="0" y="891540"/>
            <a:ext cx="722376" cy="5071110"/>
          </a:xfrm>
          <a:prstGeom prst="rect">
            <a:avLst/>
          </a:prstGeom>
          <a:solidFill>
            <a:srgbClr val="4C525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96" name="Google Shape;96;p2"/>
          <p:cNvPicPr preferRelativeResize="0"/>
          <p:nvPr>
            <p:ph idx="1" type="body"/>
          </p:nvPr>
        </p:nvPicPr>
        <p:blipFill rotWithShape="1">
          <a:blip r:embed="rId3">
            <a:alphaModFix/>
          </a:blip>
          <a:srcRect b="0" l="0" r="0" t="0"/>
          <a:stretch/>
        </p:blipFill>
        <p:spPr>
          <a:xfrm>
            <a:off x="1075343" y="891540"/>
            <a:ext cx="10091762" cy="507111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9" name="Shape 289"/>
        <p:cNvGrpSpPr/>
        <p:nvPr/>
      </p:nvGrpSpPr>
      <p:grpSpPr>
        <a:xfrm>
          <a:off x="0" y="0"/>
          <a:ext cx="0" cy="0"/>
          <a:chOff x="0" y="0"/>
          <a:chExt cx="0" cy="0"/>
        </a:xfrm>
      </p:grpSpPr>
      <p:sp>
        <p:nvSpPr>
          <p:cNvPr id="290" name="Google Shape;290;p20"/>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91" name="Google Shape;291;p20"/>
          <p:cNvSpPr/>
          <p:nvPr/>
        </p:nvSpPr>
        <p:spPr>
          <a:xfrm>
            <a:off x="489189" y="1119031"/>
            <a:ext cx="4619938" cy="461993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92" name="Google Shape;292;p20"/>
          <p:cNvSpPr txBox="1"/>
          <p:nvPr>
            <p:ph type="title"/>
          </p:nvPr>
        </p:nvSpPr>
        <p:spPr>
          <a:xfrm>
            <a:off x="1171074" y="1396686"/>
            <a:ext cx="3240506" cy="4064628"/>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FFFFFF"/>
              </a:buClr>
              <a:buSzPct val="100000"/>
              <a:buFont typeface="Calibri"/>
              <a:buNone/>
            </a:pPr>
            <a:r>
              <a:rPr lang="es-ES">
                <a:solidFill>
                  <a:srgbClr val="FFFFFF"/>
                </a:solidFill>
              </a:rPr>
              <a:t>Tipos de denuncias sobre  infracciones que quedan  cubiertas</a:t>
            </a:r>
            <a:br>
              <a:rPr lang="es-ES">
                <a:solidFill>
                  <a:srgbClr val="FFFFFF"/>
                </a:solidFill>
              </a:rPr>
            </a:br>
            <a:endParaRPr>
              <a:solidFill>
                <a:srgbClr val="FFFFFF"/>
              </a:solidFill>
            </a:endParaRPr>
          </a:p>
        </p:txBody>
      </p:sp>
      <p:sp>
        <p:nvSpPr>
          <p:cNvPr id="293" name="Google Shape;293;p20"/>
          <p:cNvSpPr/>
          <p:nvPr/>
        </p:nvSpPr>
        <p:spPr>
          <a:xfrm rot="-1790889">
            <a:off x="8683720" y="941148"/>
            <a:ext cx="2987899" cy="2987899"/>
          </a:xfrm>
          <a:prstGeom prst="arc">
            <a:avLst>
              <a:gd fmla="val 15817365" name="adj1"/>
              <a:gd fmla="val 178138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294" name="Google Shape;294;p20"/>
          <p:cNvSpPr/>
          <p:nvPr/>
        </p:nvSpPr>
        <p:spPr>
          <a:xfrm>
            <a:off x="910048" y="4780992"/>
            <a:ext cx="546100" cy="5461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295" name="Google Shape;295;p20"/>
          <p:cNvSpPr txBox="1"/>
          <p:nvPr>
            <p:ph idx="1" type="body"/>
          </p:nvPr>
        </p:nvSpPr>
        <p:spPr>
          <a:xfrm>
            <a:off x="5370153" y="789709"/>
            <a:ext cx="5536397" cy="6068291"/>
          </a:xfrm>
          <a:prstGeom prst="rect">
            <a:avLst/>
          </a:prstGeom>
          <a:noFill/>
          <a:ln>
            <a:noFill/>
          </a:ln>
        </p:spPr>
        <p:txBody>
          <a:bodyPr anchorCtr="0" anchor="t" bIns="45700" lIns="91425" spcFirstLastPara="1" rIns="91425" wrap="square" tIns="45700">
            <a:normAutofit fontScale="92500" lnSpcReduction="10000"/>
          </a:bodyPr>
          <a:lstStyle/>
          <a:p>
            <a:pPr indent="-228600" lvl="0" marL="228600" rtl="0" algn="l">
              <a:lnSpc>
                <a:spcPct val="90000"/>
              </a:lnSpc>
              <a:spcBef>
                <a:spcPts val="0"/>
              </a:spcBef>
              <a:spcAft>
                <a:spcPts val="0"/>
              </a:spcAft>
              <a:buClr>
                <a:schemeClr val="dk1"/>
              </a:buClr>
              <a:buSzPct val="100000"/>
              <a:buChar char="•"/>
            </a:pPr>
            <a:r>
              <a:rPr lang="es-ES" sz="3200"/>
              <a:t>Todas las de la Directiva sobre </a:t>
            </a:r>
            <a:r>
              <a:rPr b="1" lang="es-ES" sz="3600"/>
              <a:t>infracciones Derecho de la UE</a:t>
            </a:r>
            <a:endParaRPr/>
          </a:p>
          <a:p>
            <a:pPr indent="-228600" lvl="0" marL="228600" rtl="0" algn="l">
              <a:lnSpc>
                <a:spcPct val="90000"/>
              </a:lnSpc>
              <a:spcBef>
                <a:spcPts val="1000"/>
              </a:spcBef>
              <a:spcAft>
                <a:spcPts val="0"/>
              </a:spcAft>
              <a:buClr>
                <a:schemeClr val="dk1"/>
              </a:buClr>
              <a:buSzPct val="100000"/>
              <a:buChar char="•"/>
            </a:pPr>
            <a:r>
              <a:rPr b="1" lang="es-ES" sz="3600"/>
              <a:t>Infracciones penales o administrativas graves o muy graves</a:t>
            </a:r>
            <a:endParaRPr/>
          </a:p>
          <a:p>
            <a:pPr indent="-228600" lvl="0" marL="228600" rtl="0" algn="l">
              <a:lnSpc>
                <a:spcPct val="90000"/>
              </a:lnSpc>
              <a:spcBef>
                <a:spcPts val="1000"/>
              </a:spcBef>
              <a:spcAft>
                <a:spcPts val="0"/>
              </a:spcAft>
              <a:buClr>
                <a:schemeClr val="dk1"/>
              </a:buClr>
              <a:buSzPct val="100000"/>
              <a:buChar char="•"/>
            </a:pPr>
            <a:r>
              <a:rPr b="0" i="0" lang="es-ES" sz="3200"/>
              <a:t>En todo caso, se entenderán comprendidas todas aquellas </a:t>
            </a:r>
            <a:r>
              <a:rPr b="1" i="0" lang="es-ES" sz="3200"/>
              <a:t>infracciones penales o administrativas graves o muy graves que impliquen </a:t>
            </a:r>
            <a:r>
              <a:rPr b="1" i="0" lang="es-ES" sz="3600"/>
              <a:t>quebranto económico para la Hacienda Pública y para la Seguridad Social</a:t>
            </a:r>
            <a:r>
              <a:rPr b="0" i="0" lang="es-ES" sz="3600"/>
              <a:t>.</a:t>
            </a:r>
            <a:endParaRPr sz="3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99" name="Shape 299"/>
        <p:cNvGrpSpPr/>
        <p:nvPr/>
      </p:nvGrpSpPr>
      <p:grpSpPr>
        <a:xfrm>
          <a:off x="0" y="0"/>
          <a:ext cx="0" cy="0"/>
          <a:chOff x="0" y="0"/>
          <a:chExt cx="0" cy="0"/>
        </a:xfrm>
      </p:grpSpPr>
      <p:sp>
        <p:nvSpPr>
          <p:cNvPr id="300" name="Google Shape;300;p21"/>
          <p:cNvSpPr/>
          <p:nvPr/>
        </p:nvSpPr>
        <p:spPr>
          <a:xfrm>
            <a:off x="0" y="0"/>
            <a:ext cx="12191999" cy="685736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nvGrpSpPr>
          <p:cNvPr id="301" name="Google Shape;301;p21"/>
          <p:cNvGrpSpPr/>
          <p:nvPr/>
        </p:nvGrpSpPr>
        <p:grpSpPr>
          <a:xfrm>
            <a:off x="74300" y="2385102"/>
            <a:ext cx="574091" cy="2087796"/>
            <a:chOff x="209668" y="2857422"/>
            <a:chExt cx="463662" cy="2087796"/>
          </a:xfrm>
        </p:grpSpPr>
        <p:sp>
          <p:nvSpPr>
            <p:cNvPr id="302" name="Google Shape;302;p21"/>
            <p:cNvSpPr/>
            <p:nvPr/>
          </p:nvSpPr>
          <p:spPr>
            <a:xfrm rot="10800000">
              <a:off x="423947" y="2857422"/>
              <a:ext cx="249383" cy="20877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cxnSp>
          <p:nvCxnSpPr>
            <p:cNvPr id="303" name="Google Shape;303;p21"/>
            <p:cNvCxnSpPr/>
            <p:nvPr/>
          </p:nvCxnSpPr>
          <p:spPr>
            <a:xfrm flipH="1">
              <a:off x="209668" y="2857423"/>
              <a:ext cx="1" cy="2087795"/>
            </a:xfrm>
            <a:prstGeom prst="straightConnector1">
              <a:avLst/>
            </a:prstGeom>
            <a:noFill/>
            <a:ln cap="flat" cmpd="sng" w="177800">
              <a:solidFill>
                <a:schemeClr val="accent4"/>
              </a:solidFill>
              <a:prstDash val="solid"/>
              <a:miter lim="800000"/>
              <a:headEnd len="sm" w="sm" type="none"/>
              <a:tailEnd len="sm" w="sm" type="none"/>
            </a:ln>
          </p:spPr>
        </p:cxnSp>
      </p:grpSp>
      <p:sp>
        <p:nvSpPr>
          <p:cNvPr id="304" name="Google Shape;304;p21"/>
          <p:cNvSpPr/>
          <p:nvPr/>
        </p:nvSpPr>
        <p:spPr>
          <a:xfrm flipH="1">
            <a:off x="10697670" y="0"/>
            <a:ext cx="1494330" cy="6858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05" name="Google Shape;305;p21"/>
          <p:cNvSpPr/>
          <p:nvPr/>
        </p:nvSpPr>
        <p:spPr>
          <a:xfrm>
            <a:off x="579528" y="631767"/>
            <a:ext cx="11111729" cy="5752404"/>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06" name="Google Shape;306;p21"/>
          <p:cNvSpPr txBox="1"/>
          <p:nvPr>
            <p:ph type="title"/>
          </p:nvPr>
        </p:nvSpPr>
        <p:spPr>
          <a:xfrm>
            <a:off x="1153618" y="1239927"/>
            <a:ext cx="4008586" cy="46805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5200"/>
              <a:buFont typeface="Calibri"/>
              <a:buNone/>
            </a:pPr>
            <a:r>
              <a:rPr lang="es-ES" sz="5200"/>
              <a:t>Materias excluidas </a:t>
            </a:r>
            <a:endParaRPr/>
          </a:p>
        </p:txBody>
      </p:sp>
      <p:sp>
        <p:nvSpPr>
          <p:cNvPr id="307" name="Google Shape;307;p21"/>
          <p:cNvSpPr txBox="1"/>
          <p:nvPr>
            <p:ph idx="1" type="body"/>
          </p:nvPr>
        </p:nvSpPr>
        <p:spPr>
          <a:xfrm>
            <a:off x="4267200" y="1239927"/>
            <a:ext cx="6996547" cy="46805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s-ES" sz="2000">
                <a:latin typeface="verdana"/>
                <a:ea typeface="verdana"/>
                <a:cs typeface="verdana"/>
                <a:sym typeface="verdana"/>
              </a:rPr>
              <a:t>N</a:t>
            </a:r>
            <a:r>
              <a:rPr b="0" i="0" lang="es-ES" sz="2000">
                <a:latin typeface="verdana"/>
                <a:ea typeface="verdana"/>
                <a:cs typeface="verdana"/>
                <a:sym typeface="verdana"/>
              </a:rPr>
              <a:t>o será de aplicación a las comunicaciones que afecten a </a:t>
            </a:r>
            <a:r>
              <a:rPr b="1" i="0" lang="es-ES" sz="2000">
                <a:latin typeface="verdana"/>
                <a:ea typeface="verdana"/>
                <a:cs typeface="verdana"/>
                <a:sym typeface="verdana"/>
              </a:rPr>
              <a:t>la información clasificada</a:t>
            </a:r>
            <a:r>
              <a:rPr b="0" i="0" lang="es-ES" sz="2000">
                <a:latin typeface="verdana"/>
                <a:ea typeface="verdana"/>
                <a:cs typeface="verdana"/>
                <a:sym typeface="verdana"/>
              </a:rPr>
              <a:t>. </a:t>
            </a:r>
            <a:endParaRPr/>
          </a:p>
          <a:p>
            <a:pPr indent="0" lvl="0" marL="0" rtl="0" algn="l">
              <a:lnSpc>
                <a:spcPct val="90000"/>
              </a:lnSpc>
              <a:spcBef>
                <a:spcPts val="1000"/>
              </a:spcBef>
              <a:spcAft>
                <a:spcPts val="0"/>
              </a:spcAft>
              <a:buClr>
                <a:schemeClr val="dk1"/>
              </a:buClr>
              <a:buSzPts val="2000"/>
              <a:buNone/>
            </a:pPr>
            <a:r>
              <a:rPr b="0" i="0" lang="es-ES" sz="2000">
                <a:latin typeface="verdana"/>
                <a:ea typeface="verdana"/>
                <a:cs typeface="verdana"/>
                <a:sym typeface="verdana"/>
              </a:rPr>
              <a:t>Tampoco afectará a las obligaciones que resultan de la </a:t>
            </a:r>
            <a:r>
              <a:rPr b="1" i="0" lang="es-ES" sz="2000">
                <a:latin typeface="verdana"/>
                <a:ea typeface="verdana"/>
                <a:cs typeface="verdana"/>
                <a:sym typeface="verdana"/>
              </a:rPr>
              <a:t>protección del secreto profesional </a:t>
            </a:r>
            <a:r>
              <a:rPr b="0" i="0" lang="es-ES" sz="2000">
                <a:latin typeface="verdana"/>
                <a:ea typeface="verdana"/>
                <a:cs typeface="verdana"/>
                <a:sym typeface="verdana"/>
              </a:rPr>
              <a:t>de los profesionales de la </a:t>
            </a:r>
            <a:r>
              <a:rPr b="1" i="0" lang="es-ES" sz="2000">
                <a:latin typeface="verdana"/>
                <a:ea typeface="verdana"/>
                <a:cs typeface="verdana"/>
                <a:sym typeface="verdana"/>
              </a:rPr>
              <a:t>medicina y de la abogacía</a:t>
            </a:r>
            <a:r>
              <a:rPr b="0" i="0" lang="es-ES" sz="2000">
                <a:latin typeface="verdana"/>
                <a:ea typeface="verdana"/>
                <a:cs typeface="verdana"/>
                <a:sym typeface="verdana"/>
              </a:rPr>
              <a:t>, del deber de confidencialidad de las </a:t>
            </a:r>
            <a:r>
              <a:rPr b="1" i="0" lang="es-ES" sz="2000">
                <a:latin typeface="verdana"/>
                <a:ea typeface="verdana"/>
                <a:cs typeface="verdana"/>
                <a:sym typeface="verdana"/>
              </a:rPr>
              <a:t>Fuerzas y Cuerpos de Seguridad en el ámbito de sus actuaciones</a:t>
            </a:r>
            <a:r>
              <a:rPr b="0" i="0" lang="es-ES" sz="2000">
                <a:latin typeface="verdana"/>
                <a:ea typeface="verdana"/>
                <a:cs typeface="verdana"/>
                <a:sym typeface="verdana"/>
              </a:rPr>
              <a:t>, así como del secreto de las deliberaciones judiciales.</a:t>
            </a:r>
            <a:endParaRPr/>
          </a:p>
          <a:p>
            <a:pPr indent="-139700" lvl="0" marL="228600" rtl="0" algn="l">
              <a:lnSpc>
                <a:spcPct val="90000"/>
              </a:lnSpc>
              <a:spcBef>
                <a:spcPts val="1000"/>
              </a:spcBef>
              <a:spcAft>
                <a:spcPts val="0"/>
              </a:spcAft>
              <a:buClr>
                <a:schemeClr val="dk1"/>
              </a:buClr>
              <a:buSzPts val="1400"/>
              <a:buNone/>
            </a:pPr>
            <a:r>
              <a:t/>
            </a:r>
            <a:endParaRPr sz="14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1" name="Shape 311"/>
        <p:cNvGrpSpPr/>
        <p:nvPr/>
      </p:nvGrpSpPr>
      <p:grpSpPr>
        <a:xfrm>
          <a:off x="0" y="0"/>
          <a:ext cx="0" cy="0"/>
          <a:chOff x="0" y="0"/>
          <a:chExt cx="0" cy="0"/>
        </a:xfrm>
      </p:grpSpPr>
      <p:sp>
        <p:nvSpPr>
          <p:cNvPr id="312" name="Google Shape;312;p22"/>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13" name="Google Shape;313;p22"/>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14" name="Google Shape;314;p22"/>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Ámbito personal cubierto</a:t>
            </a:r>
            <a:endParaRPr/>
          </a:p>
        </p:txBody>
      </p:sp>
      <p:sp>
        <p:nvSpPr>
          <p:cNvPr id="315" name="Google Shape;315;p22"/>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316" name="Google Shape;316;p22"/>
          <p:cNvSpPr txBox="1"/>
          <p:nvPr>
            <p:ph idx="1" type="body"/>
          </p:nvPr>
        </p:nvSpPr>
        <p:spPr>
          <a:xfrm>
            <a:off x="4447308" y="104775"/>
            <a:ext cx="6906491" cy="6619875"/>
          </a:xfrm>
          <a:prstGeom prst="rect">
            <a:avLst/>
          </a:prstGeom>
          <a:noFill/>
          <a:ln>
            <a:noFill/>
          </a:ln>
        </p:spPr>
        <p:txBody>
          <a:bodyPr anchorCtr="0" anchor="ctr" bIns="45700" lIns="91425" spcFirstLastPara="1" rIns="91425" wrap="square" tIns="45700">
            <a:normAutofit/>
          </a:bodyPr>
          <a:lstStyle/>
          <a:p>
            <a:pPr indent="-228600" lvl="0" marL="228600" rtl="0" algn="just">
              <a:lnSpc>
                <a:spcPct val="90000"/>
              </a:lnSpc>
              <a:spcBef>
                <a:spcPts val="0"/>
              </a:spcBef>
              <a:spcAft>
                <a:spcPts val="0"/>
              </a:spcAft>
              <a:buClr>
                <a:schemeClr val="dk1"/>
              </a:buClr>
              <a:buSzPts val="2400"/>
              <a:buChar char="•"/>
            </a:pPr>
            <a:r>
              <a:rPr lang="es-ES" sz="2400"/>
              <a:t>Trabajadores </a:t>
            </a:r>
            <a:r>
              <a:rPr lang="es-ES" sz="2000"/>
              <a:t> (sec. público o privado) incluso aunque la relación profesional haya finalizado.</a:t>
            </a:r>
            <a:endParaRPr/>
          </a:p>
          <a:p>
            <a:pPr indent="-228600" lvl="0" marL="228600" rtl="0" algn="just">
              <a:lnSpc>
                <a:spcPct val="90000"/>
              </a:lnSpc>
              <a:spcBef>
                <a:spcPts val="1000"/>
              </a:spcBef>
              <a:spcAft>
                <a:spcPts val="0"/>
              </a:spcAft>
              <a:buClr>
                <a:schemeClr val="dk1"/>
              </a:buClr>
              <a:buSzPts val="2000"/>
              <a:buChar char="•"/>
            </a:pPr>
            <a:r>
              <a:rPr b="1" lang="es-ES" sz="2000"/>
              <a:t>Autónomos .</a:t>
            </a:r>
            <a:endParaRPr/>
          </a:p>
          <a:p>
            <a:pPr indent="-228600" lvl="0" marL="228600" rtl="0" algn="just">
              <a:lnSpc>
                <a:spcPct val="90000"/>
              </a:lnSpc>
              <a:spcBef>
                <a:spcPts val="1000"/>
              </a:spcBef>
              <a:spcAft>
                <a:spcPts val="0"/>
              </a:spcAft>
              <a:buClr>
                <a:schemeClr val="dk1"/>
              </a:buClr>
              <a:buSzPts val="2000"/>
              <a:buChar char="•"/>
            </a:pPr>
            <a:r>
              <a:rPr b="1" lang="es-ES" sz="2000"/>
              <a:t>Accionistas y personas pertenecientes al órgano de administración, gobierno o supervisión de una empresa .</a:t>
            </a:r>
            <a:endParaRPr/>
          </a:p>
          <a:p>
            <a:pPr indent="-228600" lvl="0" marL="228600" rtl="0" algn="just">
              <a:lnSpc>
                <a:spcPct val="90000"/>
              </a:lnSpc>
              <a:spcBef>
                <a:spcPts val="1000"/>
              </a:spcBef>
              <a:spcAft>
                <a:spcPts val="0"/>
              </a:spcAft>
              <a:buClr>
                <a:schemeClr val="dk1"/>
              </a:buClr>
              <a:buSzPts val="2000"/>
              <a:buChar char="•"/>
            </a:pPr>
            <a:r>
              <a:rPr b="1" lang="es-ES" sz="2000"/>
              <a:t>Voluntarios remunerados o no y trabajadores en prácticas</a:t>
            </a:r>
            <a:r>
              <a:rPr lang="es-ES" sz="2000"/>
              <a:t>.</a:t>
            </a:r>
            <a:endParaRPr/>
          </a:p>
          <a:p>
            <a:pPr indent="-228600" lvl="0" marL="228600" rtl="0" algn="just">
              <a:lnSpc>
                <a:spcPct val="90000"/>
              </a:lnSpc>
              <a:spcBef>
                <a:spcPts val="1000"/>
              </a:spcBef>
              <a:spcAft>
                <a:spcPts val="0"/>
              </a:spcAft>
              <a:buClr>
                <a:schemeClr val="dk1"/>
              </a:buClr>
              <a:buSzPts val="2000"/>
              <a:buChar char="•"/>
            </a:pPr>
            <a:r>
              <a:rPr lang="es-ES" sz="2000"/>
              <a:t> Cualquier persona que trabaje </a:t>
            </a:r>
            <a:r>
              <a:rPr b="1" lang="es-ES" sz="2000"/>
              <a:t>bajo la supervisión y la dirección de contratistas, subcontratistas y proveedores </a:t>
            </a:r>
            <a:r>
              <a:rPr lang="es-ES" sz="2000"/>
              <a:t>.</a:t>
            </a:r>
            <a:endParaRPr/>
          </a:p>
          <a:p>
            <a:pPr indent="-228600" lvl="0" marL="228600" rtl="0" algn="just">
              <a:lnSpc>
                <a:spcPct val="90000"/>
              </a:lnSpc>
              <a:spcBef>
                <a:spcPts val="1000"/>
              </a:spcBef>
              <a:spcAft>
                <a:spcPts val="0"/>
              </a:spcAft>
              <a:buClr>
                <a:schemeClr val="dk1"/>
              </a:buClr>
              <a:buSzPts val="2000"/>
              <a:buChar char="•"/>
            </a:pPr>
            <a:r>
              <a:rPr b="1" lang="es-ES" sz="2000"/>
              <a:t>Terceros</a:t>
            </a:r>
            <a:r>
              <a:rPr lang="es-ES" sz="2000"/>
              <a:t> que por su vinculación con el denunciante (incluyendo relaciones finalizadas o procesos de selección o negociación precontractual), </a:t>
            </a:r>
            <a:r>
              <a:rPr b="1" lang="es-ES" sz="2000"/>
              <a:t>pueden ser objeto de represalias </a:t>
            </a:r>
            <a:endParaRPr/>
          </a:p>
          <a:p>
            <a:pPr indent="-228600" lvl="0" marL="228600" rtl="0" algn="just">
              <a:lnSpc>
                <a:spcPct val="90000"/>
              </a:lnSpc>
              <a:spcBef>
                <a:spcPts val="1000"/>
              </a:spcBef>
              <a:spcAft>
                <a:spcPts val="0"/>
              </a:spcAft>
              <a:buClr>
                <a:schemeClr val="dk1"/>
              </a:buClr>
              <a:buSzPts val="2000"/>
              <a:buChar char="•"/>
            </a:pPr>
            <a:r>
              <a:rPr b="1" lang="es-ES" sz="2000"/>
              <a:t>Facilitadores: </a:t>
            </a:r>
            <a:r>
              <a:rPr lang="es-ES" sz="2000"/>
              <a:t>persona física que asiste a un denunciante en el proceso de denuncia en un contexto laboral .</a:t>
            </a:r>
            <a:endParaRPr/>
          </a:p>
          <a:p>
            <a:pPr indent="-228600" lvl="0" marL="228600" rtl="0" algn="just">
              <a:lnSpc>
                <a:spcPct val="90000"/>
              </a:lnSpc>
              <a:spcBef>
                <a:spcPts val="1000"/>
              </a:spcBef>
              <a:spcAft>
                <a:spcPts val="0"/>
              </a:spcAft>
              <a:buClr>
                <a:schemeClr val="dk1"/>
              </a:buClr>
              <a:buSzPts val="2400"/>
              <a:buChar char="•"/>
            </a:pPr>
            <a:r>
              <a:rPr b="1" lang="es-ES" sz="2400"/>
              <a:t>Personas jurídicas </a:t>
            </a:r>
            <a:r>
              <a:rPr lang="es-ES" sz="2000"/>
              <a:t>para las que el informante trabaje o con las que mantenga cualquier relación en un contexto laboral o en las que ostente una participación significativa que permite a la persona que la posea tener capacidad de influencia en la persona jurídica participada.</a:t>
            </a:r>
            <a:endParaRPr/>
          </a:p>
          <a:p>
            <a:pPr indent="-114300" lvl="0" marL="228600" rtl="0" algn="l">
              <a:lnSpc>
                <a:spcPct val="90000"/>
              </a:lnSpc>
              <a:spcBef>
                <a:spcPts val="1000"/>
              </a:spcBef>
              <a:spcAft>
                <a:spcPts val="0"/>
              </a:spcAft>
              <a:buClr>
                <a:schemeClr val="dk1"/>
              </a:buClr>
              <a:buSzPts val="1800"/>
              <a:buNone/>
            </a:pPr>
            <a:r>
              <a:t/>
            </a:r>
            <a:endParaRPr sz="18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20" name="Shape 320"/>
        <p:cNvGrpSpPr/>
        <p:nvPr/>
      </p:nvGrpSpPr>
      <p:grpSpPr>
        <a:xfrm>
          <a:off x="0" y="0"/>
          <a:ext cx="0" cy="0"/>
          <a:chOff x="0" y="0"/>
          <a:chExt cx="0" cy="0"/>
        </a:xfrm>
      </p:grpSpPr>
      <p:sp>
        <p:nvSpPr>
          <p:cNvPr id="321" name="Google Shape;321;p23"/>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Usuario" id="322" name="Google Shape;322;p23"/>
          <p:cNvPicPr preferRelativeResize="0"/>
          <p:nvPr/>
        </p:nvPicPr>
        <p:blipFill rotWithShape="1">
          <a:blip r:embed="rId3">
            <a:alphaModFix/>
          </a:blip>
          <a:srcRect b="0" l="0" r="0" t="0"/>
          <a:stretch/>
        </p:blipFill>
        <p:spPr>
          <a:xfrm>
            <a:off x="764988" y="1744515"/>
            <a:ext cx="3368969" cy="3368969"/>
          </a:xfrm>
          <a:prstGeom prst="rect">
            <a:avLst/>
          </a:prstGeom>
          <a:noFill/>
          <a:ln>
            <a:noFill/>
          </a:ln>
        </p:spPr>
      </p:pic>
      <p:sp>
        <p:nvSpPr>
          <p:cNvPr id="323" name="Google Shape;323;p23"/>
          <p:cNvSpPr/>
          <p:nvPr/>
        </p:nvSpPr>
        <p:spPr>
          <a:xfrm>
            <a:off x="4629992" y="0"/>
            <a:ext cx="7562008" cy="6858000"/>
          </a:xfrm>
          <a:custGeom>
            <a:rect b="b" l="l" r="r" t="t"/>
            <a:pathLst>
              <a:path extrusionOk="0" h="6858000" w="7529613">
                <a:moveTo>
                  <a:pt x="7529613" y="0"/>
                </a:moveTo>
                <a:lnTo>
                  <a:pt x="1222331" y="0"/>
                </a:lnTo>
                <a:lnTo>
                  <a:pt x="1126483" y="148742"/>
                </a:lnTo>
                <a:cubicBezTo>
                  <a:pt x="995323" y="365513"/>
                  <a:pt x="876174" y="589569"/>
                  <a:pt x="767554" y="819975"/>
                </a:cubicBezTo>
                <a:cubicBezTo>
                  <a:pt x="762210" y="833492"/>
                  <a:pt x="753441" y="845393"/>
                  <a:pt x="742103" y="854514"/>
                </a:cubicBezTo>
                <a:cubicBezTo>
                  <a:pt x="756737" y="819849"/>
                  <a:pt x="770991" y="784928"/>
                  <a:pt x="785881" y="750263"/>
                </a:cubicBezTo>
                <a:cubicBezTo>
                  <a:pt x="846713" y="608712"/>
                  <a:pt x="910948" y="469145"/>
                  <a:pt x="978978" y="331786"/>
                </a:cubicBezTo>
                <a:lnTo>
                  <a:pt x="1155717" y="0"/>
                </a:lnTo>
                <a:lnTo>
                  <a:pt x="1098249" y="0"/>
                </a:lnTo>
                <a:lnTo>
                  <a:pt x="991458" y="196614"/>
                </a:lnTo>
                <a:cubicBezTo>
                  <a:pt x="797017" y="573253"/>
                  <a:pt x="633548" y="966066"/>
                  <a:pt x="493941" y="1371196"/>
                </a:cubicBezTo>
                <a:cubicBezTo>
                  <a:pt x="276630" y="2007265"/>
                  <a:pt x="126659" y="2664286"/>
                  <a:pt x="46485" y="3331516"/>
                </a:cubicBezTo>
                <a:cubicBezTo>
                  <a:pt x="4488" y="3672965"/>
                  <a:pt x="-14219" y="4013908"/>
                  <a:pt x="12252" y="4357388"/>
                </a:cubicBezTo>
                <a:cubicBezTo>
                  <a:pt x="43558" y="4758899"/>
                  <a:pt x="90773" y="5157998"/>
                  <a:pt x="170821" y="5552906"/>
                </a:cubicBezTo>
                <a:cubicBezTo>
                  <a:pt x="259109" y="5988893"/>
                  <a:pt x="378967" y="6414594"/>
                  <a:pt x="537265" y="6828295"/>
                </a:cubicBezTo>
                <a:lnTo>
                  <a:pt x="549692" y="6858000"/>
                </a:lnTo>
                <a:lnTo>
                  <a:pt x="602234" y="6858000"/>
                </a:lnTo>
                <a:lnTo>
                  <a:pt x="595414" y="6841549"/>
                </a:lnTo>
                <a:cubicBezTo>
                  <a:pt x="507884" y="6614016"/>
                  <a:pt x="431296" y="6380817"/>
                  <a:pt x="364260" y="6142729"/>
                </a:cubicBezTo>
                <a:cubicBezTo>
                  <a:pt x="305974" y="5935370"/>
                  <a:pt x="262958" y="5723695"/>
                  <a:pt x="213071" y="5513923"/>
                </a:cubicBezTo>
                <a:cubicBezTo>
                  <a:pt x="211892" y="5502788"/>
                  <a:pt x="211299" y="5491601"/>
                  <a:pt x="211290" y="5480401"/>
                </a:cubicBezTo>
                <a:cubicBezTo>
                  <a:pt x="247814" y="5607635"/>
                  <a:pt x="276958" y="5719759"/>
                  <a:pt x="311446" y="5830359"/>
                </a:cubicBezTo>
                <a:cubicBezTo>
                  <a:pt x="401357" y="6118381"/>
                  <a:pt x="505060" y="6398531"/>
                  <a:pt x="622963" y="6670527"/>
                </a:cubicBezTo>
                <a:lnTo>
                  <a:pt x="710464" y="6858000"/>
                </a:lnTo>
                <a:lnTo>
                  <a:pt x="7529613"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4" name="Google Shape;324;p23"/>
          <p:cNvSpPr txBox="1"/>
          <p:nvPr>
            <p:ph type="title"/>
          </p:nvPr>
        </p:nvSpPr>
        <p:spPr>
          <a:xfrm>
            <a:off x="5759354" y="457201"/>
            <a:ext cx="5337270" cy="1835911"/>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FFFFFF"/>
              </a:buClr>
              <a:buSzPts val="5400"/>
              <a:buFont typeface="Calibri"/>
              <a:buNone/>
            </a:pPr>
            <a:r>
              <a:rPr lang="es-ES" sz="5400">
                <a:solidFill>
                  <a:srgbClr val="FFFFFF"/>
                </a:solidFill>
              </a:rPr>
              <a:t>Sistema interno de información </a:t>
            </a:r>
            <a:endParaRPr/>
          </a:p>
        </p:txBody>
      </p:sp>
      <p:sp>
        <p:nvSpPr>
          <p:cNvPr id="325" name="Google Shape;325;p23"/>
          <p:cNvSpPr/>
          <p:nvPr/>
        </p:nvSpPr>
        <p:spPr>
          <a:xfrm>
            <a:off x="5759353" y="2560829"/>
            <a:ext cx="5029200" cy="18288"/>
          </a:xfrm>
          <a:custGeom>
            <a:rect b="b" l="l" r="r" t="t"/>
            <a:pathLst>
              <a:path extrusionOk="0" fill="none" h="18288" w="5029200">
                <a:moveTo>
                  <a:pt x="0" y="0"/>
                </a:moveTo>
                <a:cubicBezTo>
                  <a:pt x="142937" y="1696"/>
                  <a:pt x="371859" y="12840"/>
                  <a:pt x="528066" y="0"/>
                </a:cubicBezTo>
                <a:cubicBezTo>
                  <a:pt x="684273" y="-12840"/>
                  <a:pt x="928949" y="-5725"/>
                  <a:pt x="1207008" y="0"/>
                </a:cubicBezTo>
                <a:cubicBezTo>
                  <a:pt x="1485067" y="5725"/>
                  <a:pt x="1562886" y="-21331"/>
                  <a:pt x="1785366" y="0"/>
                </a:cubicBezTo>
                <a:cubicBezTo>
                  <a:pt x="2007846" y="21331"/>
                  <a:pt x="2056226" y="25221"/>
                  <a:pt x="2313432" y="0"/>
                </a:cubicBezTo>
                <a:cubicBezTo>
                  <a:pt x="2570638" y="-25221"/>
                  <a:pt x="2732455" y="16294"/>
                  <a:pt x="2992374" y="0"/>
                </a:cubicBezTo>
                <a:cubicBezTo>
                  <a:pt x="3252293" y="-16294"/>
                  <a:pt x="3319267" y="-29774"/>
                  <a:pt x="3621024" y="0"/>
                </a:cubicBezTo>
                <a:cubicBezTo>
                  <a:pt x="3922781" y="29774"/>
                  <a:pt x="3998107" y="-1004"/>
                  <a:pt x="4249674" y="0"/>
                </a:cubicBezTo>
                <a:cubicBezTo>
                  <a:pt x="4501241" y="1004"/>
                  <a:pt x="4792523" y="-4510"/>
                  <a:pt x="5029200" y="0"/>
                </a:cubicBezTo>
                <a:cubicBezTo>
                  <a:pt x="5029730" y="6954"/>
                  <a:pt x="5029934" y="12839"/>
                  <a:pt x="5029200" y="18288"/>
                </a:cubicBezTo>
                <a:cubicBezTo>
                  <a:pt x="4805432" y="23154"/>
                  <a:pt x="4715801" y="17034"/>
                  <a:pt x="4501134" y="18288"/>
                </a:cubicBezTo>
                <a:cubicBezTo>
                  <a:pt x="4286467" y="19542"/>
                  <a:pt x="4193719" y="41701"/>
                  <a:pt x="4023360" y="18288"/>
                </a:cubicBezTo>
                <a:cubicBezTo>
                  <a:pt x="3853001" y="-5125"/>
                  <a:pt x="3676466" y="16909"/>
                  <a:pt x="3344418" y="18288"/>
                </a:cubicBezTo>
                <a:cubicBezTo>
                  <a:pt x="3012370" y="19667"/>
                  <a:pt x="2945824" y="14410"/>
                  <a:pt x="2816352" y="18288"/>
                </a:cubicBezTo>
                <a:cubicBezTo>
                  <a:pt x="2686880" y="22166"/>
                  <a:pt x="2438351" y="13507"/>
                  <a:pt x="2137410" y="18288"/>
                </a:cubicBezTo>
                <a:cubicBezTo>
                  <a:pt x="1836469" y="23069"/>
                  <a:pt x="1581391" y="46111"/>
                  <a:pt x="1408176" y="18288"/>
                </a:cubicBezTo>
                <a:cubicBezTo>
                  <a:pt x="1234961" y="-9535"/>
                  <a:pt x="1040489" y="-7495"/>
                  <a:pt x="829818" y="18288"/>
                </a:cubicBezTo>
                <a:cubicBezTo>
                  <a:pt x="619147" y="44071"/>
                  <a:pt x="238626" y="37568"/>
                  <a:pt x="0" y="18288"/>
                </a:cubicBezTo>
                <a:cubicBezTo>
                  <a:pt x="-570" y="9279"/>
                  <a:pt x="132" y="5100"/>
                  <a:pt x="0" y="0"/>
                </a:cubicBezTo>
                <a:close/>
              </a:path>
              <a:path extrusionOk="0" h="18288" w="5029200">
                <a:moveTo>
                  <a:pt x="0" y="0"/>
                </a:moveTo>
                <a:cubicBezTo>
                  <a:pt x="165412" y="-21137"/>
                  <a:pt x="322344" y="-21985"/>
                  <a:pt x="578358" y="0"/>
                </a:cubicBezTo>
                <a:cubicBezTo>
                  <a:pt x="834372" y="21985"/>
                  <a:pt x="907099" y="-19195"/>
                  <a:pt x="1056132" y="0"/>
                </a:cubicBezTo>
                <a:cubicBezTo>
                  <a:pt x="1205165" y="19195"/>
                  <a:pt x="1612834" y="-24928"/>
                  <a:pt x="1785366" y="0"/>
                </a:cubicBezTo>
                <a:cubicBezTo>
                  <a:pt x="1957898" y="24928"/>
                  <a:pt x="2149044" y="19108"/>
                  <a:pt x="2363724" y="0"/>
                </a:cubicBezTo>
                <a:cubicBezTo>
                  <a:pt x="2578404" y="-19108"/>
                  <a:pt x="2759981" y="-21788"/>
                  <a:pt x="2942082" y="0"/>
                </a:cubicBezTo>
                <a:cubicBezTo>
                  <a:pt x="3124183" y="21788"/>
                  <a:pt x="3482217" y="8836"/>
                  <a:pt x="3671316" y="0"/>
                </a:cubicBezTo>
                <a:cubicBezTo>
                  <a:pt x="3860415" y="-8836"/>
                  <a:pt x="4058665" y="-25048"/>
                  <a:pt x="4199382" y="0"/>
                </a:cubicBezTo>
                <a:cubicBezTo>
                  <a:pt x="4340099" y="25048"/>
                  <a:pt x="4735096" y="-22088"/>
                  <a:pt x="5029200" y="0"/>
                </a:cubicBezTo>
                <a:cubicBezTo>
                  <a:pt x="5028517" y="5414"/>
                  <a:pt x="5028480" y="12510"/>
                  <a:pt x="5029200" y="18288"/>
                </a:cubicBezTo>
                <a:cubicBezTo>
                  <a:pt x="4891577" y="31493"/>
                  <a:pt x="4684146" y="-2509"/>
                  <a:pt x="4501134" y="18288"/>
                </a:cubicBezTo>
                <a:cubicBezTo>
                  <a:pt x="4318122" y="39085"/>
                  <a:pt x="4030703" y="3672"/>
                  <a:pt x="3872484" y="18288"/>
                </a:cubicBezTo>
                <a:cubicBezTo>
                  <a:pt x="3714265" y="32905"/>
                  <a:pt x="3546134" y="7501"/>
                  <a:pt x="3294126" y="18288"/>
                </a:cubicBezTo>
                <a:cubicBezTo>
                  <a:pt x="3042118" y="29075"/>
                  <a:pt x="2912116" y="11153"/>
                  <a:pt x="2564892" y="18288"/>
                </a:cubicBezTo>
                <a:cubicBezTo>
                  <a:pt x="2217668" y="25423"/>
                  <a:pt x="2095118" y="11659"/>
                  <a:pt x="1835658" y="18288"/>
                </a:cubicBezTo>
                <a:cubicBezTo>
                  <a:pt x="1576198" y="24917"/>
                  <a:pt x="1500897" y="19889"/>
                  <a:pt x="1307592" y="18288"/>
                </a:cubicBezTo>
                <a:cubicBezTo>
                  <a:pt x="1114287" y="16687"/>
                  <a:pt x="961527" y="47453"/>
                  <a:pt x="678942" y="18288"/>
                </a:cubicBezTo>
                <a:cubicBezTo>
                  <a:pt x="396357" y="-10877"/>
                  <a:pt x="271066" y="23005"/>
                  <a:pt x="0" y="18288"/>
                </a:cubicBezTo>
                <a:cubicBezTo>
                  <a:pt x="-306" y="11061"/>
                  <a:pt x="-655" y="7751"/>
                  <a:pt x="0" y="0"/>
                </a:cubicBezTo>
                <a:close/>
              </a:path>
            </a:pathLst>
          </a:custGeom>
          <a:solidFill>
            <a:srgbClr val="FFFFFF"/>
          </a:solidFill>
          <a:ln cap="rnd" cmpd="sng" w="38100">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6" name="Google Shape;326;p23"/>
          <p:cNvSpPr txBox="1"/>
          <p:nvPr>
            <p:ph idx="1" type="body"/>
          </p:nvPr>
        </p:nvSpPr>
        <p:spPr>
          <a:xfrm>
            <a:off x="5759354" y="2798064"/>
            <a:ext cx="5461095" cy="3417611"/>
          </a:xfrm>
          <a:prstGeom prst="rect">
            <a:avLst/>
          </a:prstGeom>
          <a:noFill/>
          <a:ln>
            <a:noFill/>
          </a:ln>
        </p:spPr>
        <p:txBody>
          <a:bodyPr anchorCtr="0" anchor="t" bIns="45700" lIns="91425" spcFirstLastPara="1" rIns="91425" wrap="square" tIns="45700">
            <a:normAutofit/>
          </a:bodyPr>
          <a:lstStyle/>
          <a:p>
            <a:pPr indent="-88900" lvl="0" marL="228600" rtl="0" algn="l">
              <a:lnSpc>
                <a:spcPct val="90000"/>
              </a:lnSpc>
              <a:spcBef>
                <a:spcPts val="0"/>
              </a:spcBef>
              <a:spcAft>
                <a:spcPts val="0"/>
              </a:spcAft>
              <a:buClr>
                <a:schemeClr val="dk1"/>
              </a:buClr>
              <a:buSzPts val="2200"/>
              <a:buNone/>
            </a:pPr>
            <a:r>
              <a:t/>
            </a:r>
            <a:endParaRPr sz="2200">
              <a:solidFill>
                <a:srgbClr val="FFFFFF"/>
              </a:solidFill>
            </a:endParaRPr>
          </a:p>
          <a:p>
            <a:pPr indent="0" lvl="0" marL="0" rtl="0" algn="l">
              <a:lnSpc>
                <a:spcPct val="90000"/>
              </a:lnSpc>
              <a:spcBef>
                <a:spcPts val="1000"/>
              </a:spcBef>
              <a:spcAft>
                <a:spcPts val="0"/>
              </a:spcAft>
              <a:buClr>
                <a:schemeClr val="dk1"/>
              </a:buClr>
              <a:buSzPts val="2200"/>
              <a:buNone/>
            </a:pPr>
            <a:r>
              <a:t/>
            </a:r>
            <a:endParaRPr sz="2200">
              <a:solidFill>
                <a:srgbClr val="FFFF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0" name="Shape 330"/>
        <p:cNvGrpSpPr/>
        <p:nvPr/>
      </p:nvGrpSpPr>
      <p:grpSpPr>
        <a:xfrm>
          <a:off x="0" y="0"/>
          <a:ext cx="0" cy="0"/>
          <a:chOff x="0" y="0"/>
          <a:chExt cx="0" cy="0"/>
        </a:xfrm>
      </p:grpSpPr>
      <p:sp>
        <p:nvSpPr>
          <p:cNvPr id="331" name="Google Shape;331;p24"/>
          <p:cNvSpPr/>
          <p:nvPr/>
        </p:nvSpPr>
        <p:spPr>
          <a:xfrm>
            <a:off x="3048" y="4293"/>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2" name="Google Shape;332;p24"/>
          <p:cNvSpPr/>
          <p:nvPr/>
        </p:nvSpPr>
        <p:spPr>
          <a:xfrm>
            <a:off x="0" y="-4"/>
            <a:ext cx="4167268" cy="685800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3" name="Google Shape;333;p24"/>
          <p:cNvSpPr txBox="1"/>
          <p:nvPr>
            <p:ph type="title"/>
          </p:nvPr>
        </p:nvSpPr>
        <p:spPr>
          <a:xfrm>
            <a:off x="686834" y="591344"/>
            <a:ext cx="3200400" cy="558561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200"/>
              <a:buFont typeface="verdana"/>
              <a:buNone/>
            </a:pPr>
            <a:r>
              <a:rPr b="1" i="0" lang="es-ES" sz="3200">
                <a:solidFill>
                  <a:srgbClr val="FFFFFF"/>
                </a:solidFill>
                <a:latin typeface="verdana"/>
                <a:ea typeface="verdana"/>
                <a:cs typeface="verdana"/>
                <a:sym typeface="verdana"/>
              </a:rPr>
              <a:t>Sistema interno de información: quien lo pone en marcha </a:t>
            </a:r>
            <a:endParaRPr sz="3200">
              <a:solidFill>
                <a:srgbClr val="FFFFFF"/>
              </a:solidFill>
            </a:endParaRPr>
          </a:p>
        </p:txBody>
      </p:sp>
      <p:sp>
        <p:nvSpPr>
          <p:cNvPr id="334" name="Google Shape;334;p24"/>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35" name="Google Shape;335;p24"/>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b="0" i="0" lang="es-ES">
                <a:latin typeface="verdana"/>
                <a:ea typeface="verdana"/>
                <a:cs typeface="verdana"/>
                <a:sym typeface="verdana"/>
              </a:rPr>
              <a:t>El </a:t>
            </a:r>
            <a:r>
              <a:rPr b="0" i="0" lang="es-ES" sz="3200">
                <a:latin typeface="verdana"/>
                <a:ea typeface="verdana"/>
                <a:cs typeface="verdana"/>
                <a:sym typeface="verdana"/>
              </a:rPr>
              <a:t>órgano de administración </a:t>
            </a:r>
            <a:r>
              <a:rPr b="0" i="0" lang="es-ES">
                <a:latin typeface="verdana"/>
                <a:ea typeface="verdana"/>
                <a:cs typeface="verdana"/>
                <a:sym typeface="verdana"/>
              </a:rPr>
              <a:t>u órgano de gobierno de cada entidad u organismo obligado por esta ley será el responsable de la implantación del Sistema interno de información, </a:t>
            </a:r>
            <a:r>
              <a:rPr b="0" i="1" lang="es-ES" sz="3200">
                <a:highlight>
                  <a:srgbClr val="FFFF00"/>
                </a:highlight>
                <a:latin typeface="verdana"/>
                <a:ea typeface="verdana"/>
                <a:cs typeface="verdana"/>
                <a:sym typeface="verdana"/>
              </a:rPr>
              <a:t>previa consulta con la representación legal de las personas trabajadoras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39" name="Shape 339"/>
        <p:cNvGrpSpPr/>
        <p:nvPr/>
      </p:nvGrpSpPr>
      <p:grpSpPr>
        <a:xfrm>
          <a:off x="0" y="0"/>
          <a:ext cx="0" cy="0"/>
          <a:chOff x="0" y="0"/>
          <a:chExt cx="0" cy="0"/>
        </a:xfrm>
      </p:grpSpPr>
      <p:sp>
        <p:nvSpPr>
          <p:cNvPr id="340" name="Google Shape;340;p25"/>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1" name="Google Shape;341;p25"/>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2" name="Google Shape;342;p25"/>
          <p:cNvSpPr txBox="1"/>
          <p:nvPr>
            <p:ph type="title"/>
          </p:nvPr>
        </p:nvSpPr>
        <p:spPr>
          <a:xfrm>
            <a:off x="686834" y="1153572"/>
            <a:ext cx="2582839" cy="44611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FFFFFF"/>
              </a:buClr>
              <a:buSzPts val="4400"/>
              <a:buFont typeface="Calibri"/>
              <a:buNone/>
            </a:pPr>
            <a:r>
              <a:rPr lang="es-ES">
                <a:solidFill>
                  <a:srgbClr val="FFFFFF"/>
                </a:solidFill>
              </a:rPr>
              <a:t>Contenido del Sistema</a:t>
            </a:r>
            <a:endParaRPr/>
          </a:p>
        </p:txBody>
      </p:sp>
      <p:sp>
        <p:nvSpPr>
          <p:cNvPr id="343" name="Google Shape;343;p25"/>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44" name="Google Shape;344;p25"/>
          <p:cNvSpPr txBox="1"/>
          <p:nvPr>
            <p:ph idx="1" type="body"/>
          </p:nvPr>
        </p:nvSpPr>
        <p:spPr>
          <a:xfrm>
            <a:off x="4447308" y="591344"/>
            <a:ext cx="6906491" cy="6266656"/>
          </a:xfrm>
          <a:prstGeom prst="rect">
            <a:avLst/>
          </a:prstGeom>
          <a:noFill/>
          <a:ln>
            <a:noFill/>
          </a:ln>
        </p:spPr>
        <p:txBody>
          <a:bodyPr anchorCtr="0" anchor="ctr"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t/>
            </a:r>
            <a:endParaRPr b="0" i="0" sz="1400">
              <a:latin typeface="verdana"/>
              <a:ea typeface="verdana"/>
              <a:cs typeface="verdana"/>
              <a:sym typeface="verdana"/>
            </a:endParaRPr>
          </a:p>
          <a:p>
            <a:pPr indent="-228631" lvl="0" marL="228600" rtl="0" algn="just">
              <a:lnSpc>
                <a:spcPct val="90000"/>
              </a:lnSpc>
              <a:spcBef>
                <a:spcPts val="1000"/>
              </a:spcBef>
              <a:spcAft>
                <a:spcPts val="0"/>
              </a:spcAft>
              <a:buClr>
                <a:schemeClr val="dk1"/>
              </a:buClr>
              <a:buSzPct val="100000"/>
              <a:buFont typeface="Noto Sans Symbols"/>
              <a:buChar char="⮚"/>
            </a:pPr>
            <a:r>
              <a:rPr b="0" i="0" lang="es-ES" sz="1900">
                <a:latin typeface="verdana"/>
                <a:ea typeface="verdana"/>
                <a:cs typeface="verdana"/>
                <a:sym typeface="verdana"/>
              </a:rPr>
              <a:t>Permitir denunciar personas habilitadas y sobre infracciones reseñadas. </a:t>
            </a:r>
            <a:endParaRPr/>
          </a:p>
          <a:p>
            <a:pPr indent="-228631" lvl="0" marL="228600" rtl="0" algn="just">
              <a:lnSpc>
                <a:spcPct val="90000"/>
              </a:lnSpc>
              <a:spcBef>
                <a:spcPts val="1000"/>
              </a:spcBef>
              <a:spcAft>
                <a:spcPts val="0"/>
              </a:spcAft>
              <a:buClr>
                <a:schemeClr val="dk1"/>
              </a:buClr>
              <a:buSzPct val="100000"/>
              <a:buFont typeface="Noto Sans Symbols"/>
              <a:buChar char="⮚"/>
            </a:pPr>
            <a:r>
              <a:rPr b="0" i="0" lang="es-ES" sz="1900">
                <a:latin typeface="verdana"/>
                <a:ea typeface="verdana"/>
                <a:cs typeface="verdana"/>
                <a:sym typeface="verdana"/>
              </a:rPr>
              <a:t>Estar diseñado, establecido y gestionado de una </a:t>
            </a:r>
            <a:r>
              <a:rPr b="1" i="0" lang="es-ES" sz="1900" u="sng">
                <a:latin typeface="verdana"/>
                <a:ea typeface="verdana"/>
                <a:cs typeface="verdana"/>
                <a:sym typeface="verdana"/>
              </a:rPr>
              <a:t>forma segura</a:t>
            </a:r>
            <a:r>
              <a:rPr b="0" i="0" lang="es-ES" sz="1900">
                <a:latin typeface="verdana"/>
                <a:ea typeface="verdana"/>
                <a:cs typeface="verdana"/>
                <a:sym typeface="verdana"/>
              </a:rPr>
              <a:t>, de modo que se garantice la </a:t>
            </a:r>
            <a:r>
              <a:rPr b="1" i="0" lang="es-ES" sz="1900" u="sng">
                <a:latin typeface="verdana"/>
                <a:ea typeface="verdana"/>
                <a:cs typeface="verdana"/>
                <a:sym typeface="verdana"/>
              </a:rPr>
              <a:t>confidencialidad</a:t>
            </a:r>
            <a:r>
              <a:rPr b="0" i="0" lang="es-ES" sz="1900">
                <a:latin typeface="verdana"/>
                <a:ea typeface="verdana"/>
                <a:cs typeface="verdana"/>
                <a:sym typeface="verdana"/>
              </a:rPr>
              <a:t> de </a:t>
            </a:r>
            <a:r>
              <a:rPr b="1" i="0" lang="es-ES" sz="1900" u="sng">
                <a:latin typeface="verdana"/>
                <a:ea typeface="verdana"/>
                <a:cs typeface="verdana"/>
                <a:sym typeface="verdana"/>
              </a:rPr>
              <a:t>la identidad </a:t>
            </a:r>
            <a:r>
              <a:rPr b="0" i="0" lang="es-ES" sz="1900">
                <a:latin typeface="verdana"/>
                <a:ea typeface="verdana"/>
                <a:cs typeface="verdana"/>
                <a:sym typeface="verdana"/>
              </a:rPr>
              <a:t>del informante y de cualquier tercero mencionado en la comunicación, y de las </a:t>
            </a:r>
            <a:r>
              <a:rPr b="1" i="0" lang="es-ES" sz="1900" u="sng">
                <a:latin typeface="verdana"/>
                <a:ea typeface="verdana"/>
                <a:cs typeface="verdana"/>
                <a:sym typeface="verdana"/>
              </a:rPr>
              <a:t>actuaciones</a:t>
            </a:r>
            <a:r>
              <a:rPr b="0" i="0" lang="es-ES" sz="1900">
                <a:latin typeface="verdana"/>
                <a:ea typeface="verdana"/>
                <a:cs typeface="verdana"/>
                <a:sym typeface="verdana"/>
              </a:rPr>
              <a:t> que se desarrollen en la gestión y tramitación de la misma, así como la protección de datos, impidiendo el acceso de personal no autorizado.</a:t>
            </a:r>
            <a:endParaRPr/>
          </a:p>
          <a:p>
            <a:pPr indent="-228631" lvl="0" marL="228600" rtl="0" algn="just">
              <a:lnSpc>
                <a:spcPct val="90000"/>
              </a:lnSpc>
              <a:spcBef>
                <a:spcPts val="1000"/>
              </a:spcBef>
              <a:spcAft>
                <a:spcPts val="0"/>
              </a:spcAft>
              <a:buClr>
                <a:schemeClr val="dk1"/>
              </a:buClr>
              <a:buSzPct val="100000"/>
              <a:buFont typeface="Noto Sans Symbols"/>
              <a:buChar char="⮚"/>
            </a:pPr>
            <a:r>
              <a:rPr b="0" i="0" lang="es-ES" sz="1900">
                <a:latin typeface="verdana"/>
                <a:ea typeface="verdana"/>
                <a:cs typeface="verdana"/>
                <a:sym typeface="verdana"/>
              </a:rPr>
              <a:t>Permitir la presentación de comunicaciones </a:t>
            </a:r>
            <a:r>
              <a:rPr b="1" i="0" lang="es-ES" sz="1900" u="sng">
                <a:latin typeface="verdana"/>
                <a:ea typeface="verdana"/>
                <a:cs typeface="verdana"/>
                <a:sym typeface="verdana"/>
              </a:rPr>
              <a:t>por escrito o verbalmente, o de ambos modos.</a:t>
            </a:r>
            <a:endParaRPr/>
          </a:p>
          <a:p>
            <a:pPr indent="-228631" lvl="0" marL="228600" rtl="0" algn="just">
              <a:lnSpc>
                <a:spcPct val="90000"/>
              </a:lnSpc>
              <a:spcBef>
                <a:spcPts val="1000"/>
              </a:spcBef>
              <a:spcAft>
                <a:spcPts val="0"/>
              </a:spcAft>
              <a:buClr>
                <a:schemeClr val="dk1"/>
              </a:buClr>
              <a:buSzPct val="100000"/>
              <a:buFont typeface="Noto Sans Symbols"/>
              <a:buChar char="⮚"/>
            </a:pPr>
            <a:r>
              <a:rPr b="1" i="0" lang="es-ES" sz="1900" u="sng">
                <a:latin typeface="verdana"/>
                <a:ea typeface="verdana"/>
                <a:cs typeface="verdana"/>
                <a:sym typeface="verdana"/>
              </a:rPr>
              <a:t>Integrar los distintos canales internos </a:t>
            </a:r>
            <a:r>
              <a:rPr b="0" i="0" lang="es-ES" sz="1900">
                <a:latin typeface="verdana"/>
                <a:ea typeface="verdana"/>
                <a:cs typeface="verdana"/>
                <a:sym typeface="verdana"/>
              </a:rPr>
              <a:t>de información que pudieran establecerse dentro de la entidad.</a:t>
            </a:r>
            <a:endParaRPr/>
          </a:p>
          <a:p>
            <a:pPr indent="-228631" lvl="0" marL="228600" rtl="0" algn="just">
              <a:lnSpc>
                <a:spcPct val="90000"/>
              </a:lnSpc>
              <a:spcBef>
                <a:spcPts val="1000"/>
              </a:spcBef>
              <a:spcAft>
                <a:spcPts val="0"/>
              </a:spcAft>
              <a:buClr>
                <a:schemeClr val="dk1"/>
              </a:buClr>
              <a:buSzPct val="100000"/>
              <a:buFont typeface="Noto Sans Symbols"/>
              <a:buChar char="⮚"/>
            </a:pPr>
            <a:r>
              <a:rPr b="0" i="0" lang="es-ES" sz="1900">
                <a:latin typeface="verdana"/>
                <a:ea typeface="verdana"/>
                <a:cs typeface="verdana"/>
                <a:sym typeface="verdana"/>
              </a:rPr>
              <a:t>Garantizar que las comunicaciones presentadas puedan </a:t>
            </a:r>
            <a:r>
              <a:rPr b="1" i="0" lang="es-ES" sz="1900" u="sng">
                <a:latin typeface="verdana"/>
                <a:ea typeface="verdana"/>
                <a:cs typeface="verdana"/>
                <a:sym typeface="verdana"/>
              </a:rPr>
              <a:t>tratarse de manera efectiva </a:t>
            </a:r>
            <a:r>
              <a:rPr b="0" i="0" lang="es-ES" sz="1900">
                <a:latin typeface="verdana"/>
                <a:ea typeface="verdana"/>
                <a:cs typeface="verdana"/>
                <a:sym typeface="verdana"/>
              </a:rPr>
              <a:t>dentro de la correspondiente entidad u organismo con el objetivo de que el primero en conocer la posible irregularidad sea la propia entidad u organismo.</a:t>
            </a:r>
            <a:endParaRPr/>
          </a:p>
          <a:p>
            <a:pPr indent="-228631" lvl="0" marL="228600" rtl="0" algn="l">
              <a:lnSpc>
                <a:spcPct val="90000"/>
              </a:lnSpc>
              <a:spcBef>
                <a:spcPts val="1000"/>
              </a:spcBef>
              <a:spcAft>
                <a:spcPts val="0"/>
              </a:spcAft>
              <a:buClr>
                <a:schemeClr val="dk1"/>
              </a:buClr>
              <a:buSzPct val="100000"/>
              <a:buFont typeface="Noto Sans Symbols"/>
              <a:buChar char="⮚"/>
            </a:pPr>
            <a:r>
              <a:rPr b="0" i="0" lang="es-ES" sz="1900">
                <a:latin typeface="verdana"/>
                <a:ea typeface="verdana"/>
                <a:cs typeface="verdana"/>
                <a:sym typeface="verdana"/>
              </a:rPr>
              <a:t>Ser un </a:t>
            </a:r>
            <a:r>
              <a:rPr b="1" i="0" lang="es-ES" sz="1900">
                <a:latin typeface="verdana"/>
                <a:ea typeface="verdana"/>
                <a:cs typeface="verdana"/>
                <a:sym typeface="verdana"/>
              </a:rPr>
              <a:t>sistema independiente </a:t>
            </a:r>
            <a:r>
              <a:rPr b="0" i="0" lang="es-ES" sz="1900">
                <a:latin typeface="verdana"/>
                <a:ea typeface="verdana"/>
                <a:cs typeface="verdana"/>
                <a:sym typeface="verdana"/>
              </a:rPr>
              <a:t>y aparecer diferenciados respecto de los sistemas internos de información de otras entidades u organismos, sin perjuicio de lo establecido en los artículos 12 y 14.</a:t>
            </a:r>
            <a:endParaRPr/>
          </a:p>
          <a:p>
            <a:pPr indent="-228631" lvl="0" marL="228600" rtl="0" algn="just">
              <a:lnSpc>
                <a:spcPct val="90000"/>
              </a:lnSpc>
              <a:spcBef>
                <a:spcPts val="1000"/>
              </a:spcBef>
              <a:spcAft>
                <a:spcPts val="0"/>
              </a:spcAft>
              <a:buClr>
                <a:schemeClr val="dk1"/>
              </a:buClr>
              <a:buSzPct val="100000"/>
              <a:buFont typeface="Noto Sans Symbols"/>
              <a:buChar char="⮚"/>
            </a:pPr>
            <a:r>
              <a:rPr b="0" i="0" lang="es-ES" sz="1900">
                <a:latin typeface="verdana"/>
                <a:ea typeface="verdana"/>
                <a:cs typeface="verdana"/>
                <a:sym typeface="verdana"/>
              </a:rPr>
              <a:t>Contar con un </a:t>
            </a:r>
            <a:r>
              <a:rPr b="1" lang="es-ES" sz="1900" u="sng">
                <a:latin typeface="verdana"/>
                <a:ea typeface="verdana"/>
                <a:cs typeface="verdana"/>
                <a:sym typeface="verdana"/>
              </a:rPr>
              <a:t>responsable del sistema </a:t>
            </a:r>
            <a:endParaRPr b="1" i="0" sz="1900" u="sng">
              <a:latin typeface="verdana"/>
              <a:ea typeface="verdana"/>
              <a:cs typeface="verdana"/>
              <a:sym typeface="verdana"/>
            </a:endParaRPr>
          </a:p>
          <a:p>
            <a:pPr indent="-228631" lvl="0" marL="228600" rtl="0" algn="just">
              <a:lnSpc>
                <a:spcPct val="90000"/>
              </a:lnSpc>
              <a:spcBef>
                <a:spcPts val="1000"/>
              </a:spcBef>
              <a:spcAft>
                <a:spcPts val="0"/>
              </a:spcAft>
              <a:buClr>
                <a:schemeClr val="dk1"/>
              </a:buClr>
              <a:buSzPct val="100000"/>
              <a:buFont typeface="Noto Sans Symbols"/>
              <a:buChar char="⮚"/>
            </a:pPr>
            <a:r>
              <a:rPr b="0" i="0" lang="es-ES" sz="1900">
                <a:latin typeface="verdana"/>
                <a:ea typeface="verdana"/>
                <a:cs typeface="verdana"/>
                <a:sym typeface="verdana"/>
              </a:rPr>
              <a:t>Contar con una </a:t>
            </a:r>
            <a:r>
              <a:rPr b="1" i="0" lang="es-ES" sz="1900" u="sng">
                <a:latin typeface="verdana"/>
                <a:ea typeface="verdana"/>
                <a:cs typeface="verdana"/>
                <a:sym typeface="verdana"/>
              </a:rPr>
              <a:t>política o estrategia que enuncie los principios generales en materia de Sistemas interno de información </a:t>
            </a:r>
            <a:r>
              <a:rPr b="0" i="0" lang="es-ES" sz="1900">
                <a:latin typeface="verdana"/>
                <a:ea typeface="verdana"/>
                <a:cs typeface="verdana"/>
                <a:sym typeface="verdana"/>
              </a:rPr>
              <a:t>y defensa del informante y que sea debidamente publicitada en el seno de la entidad u organismo.</a:t>
            </a:r>
            <a:endParaRPr/>
          </a:p>
          <a:p>
            <a:pPr indent="-228631" lvl="0" marL="228600" rtl="0" algn="just">
              <a:lnSpc>
                <a:spcPct val="90000"/>
              </a:lnSpc>
              <a:spcBef>
                <a:spcPts val="1000"/>
              </a:spcBef>
              <a:spcAft>
                <a:spcPts val="0"/>
              </a:spcAft>
              <a:buClr>
                <a:schemeClr val="dk1"/>
              </a:buClr>
              <a:buSzPct val="100000"/>
              <a:buFont typeface="Noto Sans Symbols"/>
              <a:buChar char="⮚"/>
            </a:pPr>
            <a:r>
              <a:rPr b="0" i="0" lang="es-ES" sz="1900">
                <a:latin typeface="verdana"/>
                <a:ea typeface="verdana"/>
                <a:cs typeface="verdana"/>
                <a:sym typeface="verdana"/>
              </a:rPr>
              <a:t>Contar con un </a:t>
            </a:r>
            <a:r>
              <a:rPr b="1" i="0" lang="es-ES" sz="1900" u="sng">
                <a:latin typeface="verdana"/>
                <a:ea typeface="verdana"/>
                <a:cs typeface="verdana"/>
                <a:sym typeface="verdana"/>
              </a:rPr>
              <a:t>procedimiento de gestión de las informaciones recibidas.</a:t>
            </a:r>
            <a:endParaRPr/>
          </a:p>
          <a:p>
            <a:pPr indent="-228631" lvl="0" marL="228600" rtl="0" algn="just">
              <a:lnSpc>
                <a:spcPct val="90000"/>
              </a:lnSpc>
              <a:spcBef>
                <a:spcPts val="1000"/>
              </a:spcBef>
              <a:spcAft>
                <a:spcPts val="0"/>
              </a:spcAft>
              <a:buClr>
                <a:schemeClr val="dk1"/>
              </a:buClr>
              <a:buSzPct val="100000"/>
              <a:buFont typeface="Noto Sans Symbols"/>
              <a:buChar char="⮚"/>
            </a:pPr>
            <a:r>
              <a:rPr b="0" i="0" lang="es-ES" sz="1900">
                <a:latin typeface="verdana"/>
                <a:ea typeface="verdana"/>
                <a:cs typeface="verdana"/>
                <a:sym typeface="verdana"/>
              </a:rPr>
              <a:t>Establecer </a:t>
            </a:r>
            <a:r>
              <a:rPr b="1" i="0" lang="es-ES" sz="1900" u="sng">
                <a:latin typeface="verdana"/>
                <a:ea typeface="verdana"/>
                <a:cs typeface="verdana"/>
                <a:sym typeface="verdana"/>
              </a:rPr>
              <a:t>las garantías para la protección de los informantes </a:t>
            </a:r>
            <a:r>
              <a:rPr b="0" i="0" lang="es-ES" sz="1900">
                <a:latin typeface="verdana"/>
                <a:ea typeface="verdana"/>
                <a:cs typeface="verdana"/>
                <a:sym typeface="verdana"/>
              </a:rPr>
              <a:t>en el ámbito de la propia entidad u organismo</a:t>
            </a:r>
            <a:endParaRPr/>
          </a:p>
          <a:p>
            <a:pPr indent="-174498" lvl="0" marL="228600" rtl="0" algn="l">
              <a:lnSpc>
                <a:spcPct val="90000"/>
              </a:lnSpc>
              <a:spcBef>
                <a:spcPts val="1000"/>
              </a:spcBef>
              <a:spcAft>
                <a:spcPts val="0"/>
              </a:spcAft>
              <a:buClr>
                <a:schemeClr val="dk1"/>
              </a:buClr>
              <a:buSzPct val="100000"/>
              <a:buNone/>
            </a:pPr>
            <a:r>
              <a:t/>
            </a:r>
            <a:endParaRPr sz="11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48" name="Shape 348"/>
        <p:cNvGrpSpPr/>
        <p:nvPr/>
      </p:nvGrpSpPr>
      <p:grpSpPr>
        <a:xfrm>
          <a:off x="0" y="0"/>
          <a:ext cx="0" cy="0"/>
          <a:chOff x="0" y="0"/>
          <a:chExt cx="0" cy="0"/>
        </a:xfrm>
      </p:grpSpPr>
      <p:sp>
        <p:nvSpPr>
          <p:cNvPr id="349" name="Google Shape;349;p26"/>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 name="Google Shape;350;p26"/>
          <p:cNvSpPr/>
          <p:nvPr/>
        </p:nvSpPr>
        <p:spPr>
          <a:xfrm>
            <a:off x="489189" y="1119031"/>
            <a:ext cx="4619938" cy="461993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1" name="Google Shape;351;p26"/>
          <p:cNvSpPr txBox="1"/>
          <p:nvPr>
            <p:ph type="title"/>
          </p:nvPr>
        </p:nvSpPr>
        <p:spPr>
          <a:xfrm>
            <a:off x="1171074" y="1396686"/>
            <a:ext cx="3240506" cy="406462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700"/>
              <a:buFont typeface="Calibri"/>
              <a:buNone/>
            </a:pPr>
            <a:r>
              <a:rPr lang="es-ES" sz="3700">
                <a:solidFill>
                  <a:srgbClr val="FFFFFF"/>
                </a:solidFill>
              </a:rPr>
              <a:t>Publicidad del sistema y procedimiento en web</a:t>
            </a:r>
            <a:endParaRPr/>
          </a:p>
        </p:txBody>
      </p:sp>
      <p:sp>
        <p:nvSpPr>
          <p:cNvPr id="352" name="Google Shape;352;p26"/>
          <p:cNvSpPr/>
          <p:nvPr/>
        </p:nvSpPr>
        <p:spPr>
          <a:xfrm rot="-1790889">
            <a:off x="8683720" y="941148"/>
            <a:ext cx="2987899" cy="2987899"/>
          </a:xfrm>
          <a:prstGeom prst="arc">
            <a:avLst>
              <a:gd fmla="val 15817365" name="adj1"/>
              <a:gd fmla="val 178138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53" name="Google Shape;353;p26"/>
          <p:cNvSpPr/>
          <p:nvPr/>
        </p:nvSpPr>
        <p:spPr>
          <a:xfrm>
            <a:off x="910048" y="4780992"/>
            <a:ext cx="546100" cy="5461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54" name="Google Shape;354;p26"/>
          <p:cNvSpPr txBox="1"/>
          <p:nvPr>
            <p:ph idx="1" type="body"/>
          </p:nvPr>
        </p:nvSpPr>
        <p:spPr>
          <a:xfrm>
            <a:off x="5370153" y="1526033"/>
            <a:ext cx="5536397" cy="3935281"/>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s-ES"/>
              <a:t>En caso de contar con una página web: en página de inicio  información adecuada de forma clara, separada y fácilmente accesible del sistema de reporte</a:t>
            </a:r>
            <a:endParaRPr/>
          </a:p>
        </p:txBody>
      </p:sp>
      <p:pic>
        <p:nvPicPr>
          <p:cNvPr id="355" name="Google Shape;355;p26"/>
          <p:cNvPicPr preferRelativeResize="0"/>
          <p:nvPr/>
        </p:nvPicPr>
        <p:blipFill rotWithShape="1">
          <a:blip r:embed="rId3">
            <a:alphaModFix/>
          </a:blip>
          <a:srcRect b="0" l="0" r="0" t="0"/>
          <a:stretch/>
        </p:blipFill>
        <p:spPr>
          <a:xfrm>
            <a:off x="133350" y="4728761"/>
            <a:ext cx="12192000" cy="101770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59" name="Shape 359"/>
        <p:cNvGrpSpPr/>
        <p:nvPr/>
      </p:nvGrpSpPr>
      <p:grpSpPr>
        <a:xfrm>
          <a:off x="0" y="0"/>
          <a:ext cx="0" cy="0"/>
          <a:chOff x="0" y="0"/>
          <a:chExt cx="0" cy="0"/>
        </a:xfrm>
      </p:grpSpPr>
      <p:sp>
        <p:nvSpPr>
          <p:cNvPr id="360" name="Google Shape;360;p27"/>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 name="Google Shape;361;p27"/>
          <p:cNvSpPr/>
          <p:nvPr/>
        </p:nvSpPr>
        <p:spPr>
          <a:xfrm>
            <a:off x="554416" y="365125"/>
            <a:ext cx="11167447" cy="2089317"/>
          </a:xfrm>
          <a:prstGeom prst="rect">
            <a:avLst/>
          </a:prstGeom>
          <a:solidFill>
            <a:schemeClr val="lt1"/>
          </a:solidFill>
          <a:ln cap="flat" cmpd="sng" w="12700">
            <a:solidFill>
              <a:srgbClr val="DEDEDE"/>
            </a:solidFill>
            <a:prstDash val="solid"/>
            <a:miter lim="800000"/>
            <a:headEnd len="sm" w="sm" type="none"/>
            <a:tailEnd len="sm" w="sm" type="none"/>
          </a:ln>
          <a:effectLst>
            <a:outerShdw blurRad="50800" rotWithShape="0" algn="tl" dir="2700000" dist="38100">
              <a:srgbClr val="C5C2C2">
                <a:alpha val="49803"/>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362" name="Google Shape;362;p27"/>
          <p:cNvSpPr txBox="1"/>
          <p:nvPr>
            <p:ph type="title"/>
          </p:nvPr>
        </p:nvSpPr>
        <p:spPr>
          <a:xfrm>
            <a:off x="1046746" y="586822"/>
            <a:ext cx="3560252" cy="164592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b="1" lang="es-ES" sz="3600"/>
              <a:t>LLEVANZA REGISTRO</a:t>
            </a:r>
            <a:endParaRPr/>
          </a:p>
        </p:txBody>
      </p:sp>
      <p:sp>
        <p:nvSpPr>
          <p:cNvPr id="363" name="Google Shape;363;p27"/>
          <p:cNvSpPr/>
          <p:nvPr/>
        </p:nvSpPr>
        <p:spPr>
          <a:xfrm>
            <a:off x="490408" y="1057739"/>
            <a:ext cx="128016" cy="704088"/>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64" name="Google Shape;364;p27"/>
          <p:cNvSpPr/>
          <p:nvPr/>
        </p:nvSpPr>
        <p:spPr>
          <a:xfrm rot="5400000">
            <a:off x="4243541" y="1400638"/>
            <a:ext cx="1463040" cy="18288"/>
          </a:xfrm>
          <a:prstGeom prst="rect">
            <a:avLst/>
          </a:prstGeom>
          <a:solidFill>
            <a:srgbClr val="D5D5D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65" name="Google Shape;365;p27"/>
          <p:cNvSpPr txBox="1"/>
          <p:nvPr>
            <p:ph idx="1" type="body"/>
          </p:nvPr>
        </p:nvSpPr>
        <p:spPr>
          <a:xfrm>
            <a:off x="5351164" y="586822"/>
            <a:ext cx="6002636" cy="1645920"/>
          </a:xfrm>
          <a:prstGeom prst="rect">
            <a:avLst/>
          </a:prstGeom>
          <a:noFill/>
          <a:ln>
            <a:noFill/>
          </a:ln>
        </p:spPr>
        <p:txBody>
          <a:bodyPr anchorCtr="0" anchor="ctr" bIns="45700" lIns="91425" spcFirstLastPara="1" rIns="91425" wrap="square" tIns="45700">
            <a:normAutofit fontScale="92500" lnSpcReduction="20000"/>
          </a:bodyPr>
          <a:lstStyle/>
          <a:p>
            <a:pPr indent="-228600" lvl="0" marL="228600" rtl="0" algn="l">
              <a:lnSpc>
                <a:spcPct val="90000"/>
              </a:lnSpc>
              <a:spcBef>
                <a:spcPts val="0"/>
              </a:spcBef>
              <a:spcAft>
                <a:spcPts val="0"/>
              </a:spcAft>
              <a:buClr>
                <a:schemeClr val="dk1"/>
              </a:buClr>
              <a:buSzPct val="100000"/>
              <a:buChar char="•"/>
            </a:pPr>
            <a:r>
              <a:rPr lang="es-ES">
                <a:latin typeface="Lato"/>
                <a:ea typeface="Lato"/>
                <a:cs typeface="Lato"/>
                <a:sym typeface="Lato"/>
              </a:rPr>
              <a:t>Todos aquellos que estén obligados a mantener un sistema interno de información deberán llevar un </a:t>
            </a:r>
            <a:r>
              <a:rPr b="1" lang="es-ES">
                <a:latin typeface="Lato"/>
                <a:ea typeface="Lato"/>
                <a:cs typeface="Lato"/>
                <a:sym typeface="Lato"/>
              </a:rPr>
              <a:t>archivo privado</a:t>
            </a:r>
            <a:r>
              <a:rPr lang="es-ES">
                <a:latin typeface="Lato"/>
                <a:ea typeface="Lato"/>
                <a:cs typeface="Lato"/>
                <a:sym typeface="Lato"/>
              </a:rPr>
              <a:t> de los datos recibidos y de los estudios internos realizados.</a:t>
            </a:r>
            <a:endParaRPr>
              <a:latin typeface="Calibri"/>
              <a:ea typeface="Calibri"/>
              <a:cs typeface="Calibri"/>
              <a:sym typeface="Calibri"/>
            </a:endParaRPr>
          </a:p>
          <a:p>
            <a:pPr indent="-122872" lvl="0" marL="228600" rtl="0" algn="l">
              <a:lnSpc>
                <a:spcPct val="90000"/>
              </a:lnSpc>
              <a:spcBef>
                <a:spcPts val="1000"/>
              </a:spcBef>
              <a:spcAft>
                <a:spcPts val="0"/>
              </a:spcAft>
              <a:buClr>
                <a:schemeClr val="dk1"/>
              </a:buClr>
              <a:buSzPct val="100000"/>
              <a:buNone/>
            </a:pPr>
            <a:r>
              <a:t/>
            </a:r>
            <a:endParaRPr sz="1800"/>
          </a:p>
        </p:txBody>
      </p:sp>
      <p:pic>
        <p:nvPicPr>
          <p:cNvPr descr="Archivar" id="366" name="Google Shape;366;p27"/>
          <p:cNvPicPr preferRelativeResize="0"/>
          <p:nvPr/>
        </p:nvPicPr>
        <p:blipFill rotWithShape="1">
          <a:blip r:embed="rId3">
            <a:alphaModFix/>
          </a:blip>
          <a:srcRect b="0" l="0" r="0" t="0"/>
          <a:stretch/>
        </p:blipFill>
        <p:spPr>
          <a:xfrm>
            <a:off x="4398264" y="2734056"/>
            <a:ext cx="3483864" cy="3483864"/>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70" name="Shape 370"/>
        <p:cNvGrpSpPr/>
        <p:nvPr/>
      </p:nvGrpSpPr>
      <p:grpSpPr>
        <a:xfrm>
          <a:off x="0" y="0"/>
          <a:ext cx="0" cy="0"/>
          <a:chOff x="0" y="0"/>
          <a:chExt cx="0" cy="0"/>
        </a:xfrm>
      </p:grpSpPr>
      <p:sp>
        <p:nvSpPr>
          <p:cNvPr id="371" name="Google Shape;371;p28"/>
          <p:cNvSpPr/>
          <p:nvPr/>
        </p:nvSpPr>
        <p:spPr>
          <a:xfrm>
            <a:off x="0" y="0"/>
            <a:ext cx="12191999" cy="685736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372" name="Google Shape;372;p28"/>
          <p:cNvGrpSpPr/>
          <p:nvPr/>
        </p:nvGrpSpPr>
        <p:grpSpPr>
          <a:xfrm>
            <a:off x="74300" y="2385102"/>
            <a:ext cx="574091" cy="2087796"/>
            <a:chOff x="209668" y="2857422"/>
            <a:chExt cx="463662" cy="2087796"/>
          </a:xfrm>
        </p:grpSpPr>
        <p:sp>
          <p:nvSpPr>
            <p:cNvPr id="373" name="Google Shape;373;p28"/>
            <p:cNvSpPr/>
            <p:nvPr/>
          </p:nvSpPr>
          <p:spPr>
            <a:xfrm rot="10800000">
              <a:off x="423947" y="2857422"/>
              <a:ext cx="249383" cy="2087795"/>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374" name="Google Shape;374;p28"/>
            <p:cNvCxnSpPr/>
            <p:nvPr/>
          </p:nvCxnSpPr>
          <p:spPr>
            <a:xfrm flipH="1">
              <a:off x="209668" y="2857423"/>
              <a:ext cx="1" cy="2087795"/>
            </a:xfrm>
            <a:prstGeom prst="straightConnector1">
              <a:avLst/>
            </a:prstGeom>
            <a:noFill/>
            <a:ln cap="flat" cmpd="sng" w="177800">
              <a:solidFill>
                <a:schemeClr val="accent4"/>
              </a:solidFill>
              <a:prstDash val="solid"/>
              <a:miter lim="800000"/>
              <a:headEnd len="sm" w="sm" type="none"/>
              <a:tailEnd len="sm" w="sm" type="none"/>
            </a:ln>
          </p:spPr>
        </p:cxnSp>
      </p:grpSp>
      <p:sp>
        <p:nvSpPr>
          <p:cNvPr id="375" name="Google Shape;375;p28"/>
          <p:cNvSpPr/>
          <p:nvPr/>
        </p:nvSpPr>
        <p:spPr>
          <a:xfrm flipH="1">
            <a:off x="10697670" y="0"/>
            <a:ext cx="1494330" cy="68580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 name="Google Shape;376;p28"/>
          <p:cNvSpPr/>
          <p:nvPr/>
        </p:nvSpPr>
        <p:spPr>
          <a:xfrm>
            <a:off x="579528" y="631767"/>
            <a:ext cx="11111729" cy="5752404"/>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 name="Google Shape;377;p28"/>
          <p:cNvSpPr txBox="1"/>
          <p:nvPr>
            <p:ph type="title"/>
          </p:nvPr>
        </p:nvSpPr>
        <p:spPr>
          <a:xfrm>
            <a:off x="1153618" y="1239927"/>
            <a:ext cx="4008586" cy="46805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Font typeface="verdana"/>
              <a:buNone/>
            </a:pPr>
            <a:r>
              <a:rPr b="1" i="0" lang="es-ES" sz="2800">
                <a:latin typeface="verdana"/>
                <a:ea typeface="verdana"/>
                <a:cs typeface="verdana"/>
                <a:sym typeface="verdana"/>
              </a:rPr>
              <a:t>Gestión </a:t>
            </a:r>
            <a:r>
              <a:rPr b="1" lang="es-ES" sz="2800">
                <a:latin typeface="verdana"/>
                <a:ea typeface="verdana"/>
                <a:cs typeface="verdana"/>
                <a:sym typeface="verdana"/>
              </a:rPr>
              <a:t>por tercero externo del </a:t>
            </a:r>
            <a:r>
              <a:rPr b="1" i="0" lang="es-ES" sz="2800">
                <a:latin typeface="verdana"/>
                <a:ea typeface="verdana"/>
                <a:cs typeface="verdana"/>
                <a:sym typeface="verdana"/>
              </a:rPr>
              <a:t>Sistema interno de información</a:t>
            </a:r>
            <a:br>
              <a:rPr b="1" i="0" lang="es-ES">
                <a:latin typeface="verdana"/>
                <a:ea typeface="verdana"/>
                <a:cs typeface="verdana"/>
                <a:sym typeface="verdana"/>
              </a:rPr>
            </a:br>
            <a:endParaRPr/>
          </a:p>
        </p:txBody>
      </p:sp>
      <p:sp>
        <p:nvSpPr>
          <p:cNvPr id="378" name="Google Shape;378;p28"/>
          <p:cNvSpPr txBox="1"/>
          <p:nvPr>
            <p:ph idx="1" type="body"/>
          </p:nvPr>
        </p:nvSpPr>
        <p:spPr>
          <a:xfrm>
            <a:off x="6291923" y="1239927"/>
            <a:ext cx="4971824" cy="46805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t/>
            </a:r>
            <a:endParaRPr b="0" i="0" sz="2000">
              <a:latin typeface="verdana"/>
              <a:ea typeface="verdana"/>
              <a:cs typeface="verdana"/>
              <a:sym typeface="verdana"/>
            </a:endParaRPr>
          </a:p>
          <a:p>
            <a:pPr indent="-228600" lvl="0" marL="228600" rtl="0" algn="l">
              <a:lnSpc>
                <a:spcPct val="90000"/>
              </a:lnSpc>
              <a:spcBef>
                <a:spcPts val="1000"/>
              </a:spcBef>
              <a:spcAft>
                <a:spcPts val="0"/>
              </a:spcAft>
              <a:buClr>
                <a:schemeClr val="dk1"/>
              </a:buClr>
              <a:buSzPts val="2000"/>
              <a:buChar char="•"/>
            </a:pPr>
            <a:r>
              <a:rPr lang="es-ES" sz="2000">
                <a:latin typeface="verdana"/>
                <a:ea typeface="verdana"/>
                <a:cs typeface="verdana"/>
                <a:sym typeface="verdana"/>
              </a:rPr>
              <a:t>Se considera gestión del Sistema solo </a:t>
            </a:r>
            <a:r>
              <a:rPr lang="es-ES" sz="2000">
                <a:highlight>
                  <a:srgbClr val="FFFF00"/>
                </a:highlight>
                <a:latin typeface="verdana"/>
                <a:ea typeface="verdana"/>
                <a:cs typeface="verdana"/>
                <a:sym typeface="verdana"/>
              </a:rPr>
              <a:t>la recepción de informaciones</a:t>
            </a:r>
            <a:r>
              <a:rPr lang="es-ES" sz="2000">
                <a:latin typeface="verdana"/>
                <a:ea typeface="verdana"/>
                <a:cs typeface="verdana"/>
                <a:sym typeface="verdana"/>
              </a:rPr>
              <a:t>.</a:t>
            </a:r>
            <a:endParaRPr/>
          </a:p>
          <a:p>
            <a:pPr indent="-228600" lvl="0" marL="228600" rtl="0" algn="l">
              <a:lnSpc>
                <a:spcPct val="90000"/>
              </a:lnSpc>
              <a:spcBef>
                <a:spcPts val="1000"/>
              </a:spcBef>
              <a:spcAft>
                <a:spcPts val="0"/>
              </a:spcAft>
              <a:buClr>
                <a:schemeClr val="dk1"/>
              </a:buClr>
              <a:buSzPts val="2000"/>
              <a:buChar char="•"/>
            </a:pPr>
            <a:r>
              <a:rPr lang="es-ES" sz="2000">
                <a:latin typeface="verdana"/>
                <a:ea typeface="verdana"/>
                <a:cs typeface="verdana"/>
                <a:sym typeface="verdana"/>
              </a:rPr>
              <a:t>Ofrecer garantías adecuadas de respeto de la independencia, la confidencialidad, la protección de datos y el secreto de las comunicaciones.</a:t>
            </a:r>
            <a:endParaRPr/>
          </a:p>
          <a:p>
            <a:pPr indent="-228600" lvl="0" marL="228600" rtl="0" algn="l">
              <a:lnSpc>
                <a:spcPct val="90000"/>
              </a:lnSpc>
              <a:spcBef>
                <a:spcPts val="1000"/>
              </a:spcBef>
              <a:spcAft>
                <a:spcPts val="0"/>
              </a:spcAft>
              <a:buClr>
                <a:schemeClr val="dk1"/>
              </a:buClr>
              <a:buSzPts val="2000"/>
              <a:buChar char="•"/>
            </a:pPr>
            <a:r>
              <a:rPr b="0" i="0" lang="es-ES" sz="2000">
                <a:latin typeface="verdana"/>
                <a:ea typeface="verdana"/>
                <a:cs typeface="verdana"/>
                <a:sym typeface="verdana"/>
              </a:rPr>
              <a:t>El tercero externo que gestione el Sistema tendrá la consideración de </a:t>
            </a:r>
            <a:r>
              <a:rPr b="0" i="0" lang="es-ES" sz="2400">
                <a:latin typeface="verdana"/>
                <a:ea typeface="verdana"/>
                <a:cs typeface="verdana"/>
                <a:sym typeface="verdana"/>
              </a:rPr>
              <a:t>encargado del tratamiento a efectos de la legislación sobre protección de datos personales</a:t>
            </a:r>
            <a:endParaRPr sz="20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82" name="Shape 382"/>
        <p:cNvGrpSpPr/>
        <p:nvPr/>
      </p:nvGrpSpPr>
      <p:grpSpPr>
        <a:xfrm>
          <a:off x="0" y="0"/>
          <a:ext cx="0" cy="0"/>
          <a:chOff x="0" y="0"/>
          <a:chExt cx="0" cy="0"/>
        </a:xfrm>
      </p:grpSpPr>
      <p:sp>
        <p:nvSpPr>
          <p:cNvPr id="383" name="Google Shape;383;p29"/>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4" name="Google Shape;384;p29"/>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5" name="Google Shape;385;p29"/>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100"/>
              <a:buFont typeface="verdana"/>
              <a:buNone/>
            </a:pPr>
            <a:r>
              <a:rPr b="1" i="0" lang="es-ES" sz="3100">
                <a:solidFill>
                  <a:srgbClr val="FFFFFF"/>
                </a:solidFill>
                <a:latin typeface="verdana"/>
                <a:ea typeface="verdana"/>
                <a:cs typeface="verdana"/>
                <a:sym typeface="verdana"/>
              </a:rPr>
              <a:t>Responsable del Sistema interno de información</a:t>
            </a:r>
            <a:endParaRPr sz="3100">
              <a:solidFill>
                <a:srgbClr val="FFFFFF"/>
              </a:solidFill>
            </a:endParaRPr>
          </a:p>
        </p:txBody>
      </p:sp>
      <p:sp>
        <p:nvSpPr>
          <p:cNvPr id="386" name="Google Shape;386;p29"/>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87" name="Google Shape;387;p29"/>
          <p:cNvSpPr txBox="1"/>
          <p:nvPr>
            <p:ph idx="1" type="body"/>
          </p:nvPr>
        </p:nvSpPr>
        <p:spPr>
          <a:xfrm>
            <a:off x="4405744" y="134144"/>
            <a:ext cx="6906491" cy="6155820"/>
          </a:xfrm>
          <a:prstGeom prst="rect">
            <a:avLst/>
          </a:prstGeom>
          <a:noFill/>
          <a:ln>
            <a:noFill/>
          </a:ln>
        </p:spPr>
        <p:txBody>
          <a:bodyPr anchorCtr="0" anchor="ctr"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1500"/>
              <a:buNone/>
            </a:pPr>
            <a:r>
              <a:t/>
            </a:r>
            <a:endParaRPr b="0" i="0" sz="1500">
              <a:latin typeface="verdana"/>
              <a:ea typeface="verdana"/>
              <a:cs typeface="verdana"/>
              <a:sym typeface="verdana"/>
            </a:endParaRPr>
          </a:p>
          <a:p>
            <a:pPr indent="0" lvl="0" marL="0" rtl="0" algn="l">
              <a:lnSpc>
                <a:spcPct val="90000"/>
              </a:lnSpc>
              <a:spcBef>
                <a:spcPts val="1000"/>
              </a:spcBef>
              <a:spcAft>
                <a:spcPts val="0"/>
              </a:spcAft>
              <a:buClr>
                <a:schemeClr val="dk1"/>
              </a:buClr>
              <a:buSzPts val="1500"/>
              <a:buNone/>
            </a:pPr>
            <a:r>
              <a:t/>
            </a:r>
            <a:endParaRPr sz="1500">
              <a:latin typeface="verdana"/>
              <a:ea typeface="verdana"/>
              <a:cs typeface="verdana"/>
              <a:sym typeface="verdana"/>
            </a:endParaRPr>
          </a:p>
          <a:p>
            <a:pPr indent="0" lvl="0" marL="0" rtl="0" algn="l">
              <a:lnSpc>
                <a:spcPct val="90000"/>
              </a:lnSpc>
              <a:spcBef>
                <a:spcPts val="1000"/>
              </a:spcBef>
              <a:spcAft>
                <a:spcPts val="0"/>
              </a:spcAft>
              <a:buClr>
                <a:schemeClr val="dk1"/>
              </a:buClr>
              <a:buSzPts val="1800"/>
              <a:buNone/>
            </a:pPr>
            <a:r>
              <a:t/>
            </a:r>
            <a:endParaRPr b="0" i="0" sz="1800">
              <a:latin typeface="verdana"/>
              <a:ea typeface="verdana"/>
              <a:cs typeface="verdana"/>
              <a:sym typeface="verdana"/>
            </a:endParaRPr>
          </a:p>
          <a:p>
            <a:pPr indent="0" lvl="0" marL="0" rtl="0" algn="l">
              <a:lnSpc>
                <a:spcPct val="90000"/>
              </a:lnSpc>
              <a:spcBef>
                <a:spcPts val="1000"/>
              </a:spcBef>
              <a:spcAft>
                <a:spcPts val="0"/>
              </a:spcAft>
              <a:buClr>
                <a:schemeClr val="dk1"/>
              </a:buClr>
              <a:buSzPts val="1800"/>
              <a:buNone/>
            </a:pPr>
            <a:r>
              <a:rPr b="0" i="0" lang="es-ES" sz="1800">
                <a:latin typeface="verdana"/>
                <a:ea typeface="verdana"/>
                <a:cs typeface="verdana"/>
                <a:sym typeface="verdana"/>
              </a:rPr>
              <a:t>El </a:t>
            </a:r>
            <a:r>
              <a:rPr b="1" i="0" lang="es-ES" sz="1800">
                <a:latin typeface="verdana"/>
                <a:ea typeface="verdana"/>
                <a:cs typeface="verdana"/>
                <a:sym typeface="verdana"/>
              </a:rPr>
              <a:t>órgano de administración u órgano de gobierno de cada entidad u organismo obligado </a:t>
            </a:r>
            <a:r>
              <a:rPr b="0" i="0" lang="es-ES" sz="1800">
                <a:latin typeface="verdana"/>
                <a:ea typeface="verdana"/>
                <a:cs typeface="verdana"/>
                <a:sym typeface="verdana"/>
              </a:rPr>
              <a:t>por esta ley será el competente para la designación de la persona física responsable de la gestión de dicho sistema o «Responsable del Sistema», y de su destitución o cese.</a:t>
            </a:r>
            <a:endParaRPr/>
          </a:p>
          <a:p>
            <a:pPr indent="0" lvl="0" marL="0" rtl="0" algn="l">
              <a:lnSpc>
                <a:spcPct val="90000"/>
              </a:lnSpc>
              <a:spcBef>
                <a:spcPts val="1000"/>
              </a:spcBef>
              <a:spcAft>
                <a:spcPts val="0"/>
              </a:spcAft>
              <a:buClr>
                <a:schemeClr val="dk1"/>
              </a:buClr>
              <a:buSzPts val="1800"/>
              <a:buNone/>
            </a:pPr>
            <a:r>
              <a:rPr b="0" i="0" lang="es-ES" sz="1800">
                <a:latin typeface="verdana"/>
                <a:ea typeface="verdana"/>
                <a:cs typeface="verdana"/>
                <a:sym typeface="verdana"/>
              </a:rPr>
              <a:t>Si se optase por que el Responsable del Sistema fuese un </a:t>
            </a:r>
            <a:r>
              <a:rPr b="1" i="0" lang="es-ES" sz="1800">
                <a:latin typeface="verdana"/>
                <a:ea typeface="verdana"/>
                <a:cs typeface="verdana"/>
                <a:sym typeface="verdana"/>
              </a:rPr>
              <a:t>órgano colegiado, este deberá delegar en uno de sus miembros las facultades de gestión </a:t>
            </a:r>
            <a:r>
              <a:rPr b="0" i="0" lang="es-ES" sz="1800">
                <a:latin typeface="verdana"/>
                <a:ea typeface="verdana"/>
                <a:cs typeface="verdana"/>
                <a:sym typeface="verdana"/>
              </a:rPr>
              <a:t>del Sistema interno de información y de tramitación de expedientes de investigación.</a:t>
            </a:r>
            <a:endParaRPr/>
          </a:p>
          <a:p>
            <a:pPr indent="0" lvl="0" marL="0" rtl="0" algn="l">
              <a:lnSpc>
                <a:spcPct val="90000"/>
              </a:lnSpc>
              <a:spcBef>
                <a:spcPts val="1000"/>
              </a:spcBef>
              <a:spcAft>
                <a:spcPts val="0"/>
              </a:spcAft>
              <a:buClr>
                <a:schemeClr val="dk1"/>
              </a:buClr>
              <a:buSzPts val="1800"/>
              <a:buNone/>
            </a:pPr>
            <a:r>
              <a:rPr b="0" i="0" lang="es-ES" sz="1800">
                <a:latin typeface="verdana"/>
                <a:ea typeface="verdana"/>
                <a:cs typeface="verdana"/>
                <a:sym typeface="verdana"/>
              </a:rPr>
              <a:t>Tanto el nombramiento como el cese de la persona física individualmente designada, así como de las integrantes del órgano colegiado </a:t>
            </a:r>
            <a:r>
              <a:rPr b="1" i="0" lang="es-ES" sz="1800">
                <a:latin typeface="verdana"/>
                <a:ea typeface="verdana"/>
                <a:cs typeface="verdana"/>
                <a:sym typeface="verdana"/>
              </a:rPr>
              <a:t>deberán ser notificados a la Autoridad Independiente de Protección del Informante, A.A.I., o, en su caso, a las autoridades u órganos competentes de las comunidades autónomas, en el ámbito de sus respectivas competencias, en el plazo de los diez días hábiles siguientes, </a:t>
            </a:r>
            <a:r>
              <a:rPr b="0" i="0" lang="es-ES" sz="1800">
                <a:latin typeface="verdana"/>
                <a:ea typeface="verdana"/>
                <a:cs typeface="verdana"/>
                <a:sym typeface="verdana"/>
              </a:rPr>
              <a:t>especificando, en el caso de su cese, las razones que han justificado el mismo.</a:t>
            </a:r>
            <a:endParaRPr/>
          </a:p>
          <a:p>
            <a:pPr indent="-133350" lvl="0" marL="228600" rtl="0" algn="l">
              <a:lnSpc>
                <a:spcPct val="90000"/>
              </a:lnSpc>
              <a:spcBef>
                <a:spcPts val="1000"/>
              </a:spcBef>
              <a:spcAft>
                <a:spcPts val="0"/>
              </a:spcAft>
              <a:buClr>
                <a:schemeClr val="dk1"/>
              </a:buClr>
              <a:buSzPts val="1500"/>
              <a:buNone/>
            </a:pPr>
            <a:r>
              <a:t/>
            </a:r>
            <a:endParaRPr sz="1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0" name="Shape 100"/>
        <p:cNvGrpSpPr/>
        <p:nvPr/>
      </p:nvGrpSpPr>
      <p:grpSpPr>
        <a:xfrm>
          <a:off x="0" y="0"/>
          <a:ext cx="0" cy="0"/>
          <a:chOff x="0" y="0"/>
          <a:chExt cx="0" cy="0"/>
        </a:xfrm>
      </p:grpSpPr>
      <p:sp>
        <p:nvSpPr>
          <p:cNvPr id="101" name="Google Shape;101;p3"/>
          <p:cNvSpPr/>
          <p:nvPr/>
        </p:nvSpPr>
        <p:spPr>
          <a:xfrm>
            <a:off x="0" y="0"/>
            <a:ext cx="1219169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2" name="Google Shape;102;p3"/>
          <p:cNvSpPr/>
          <p:nvPr/>
        </p:nvSpPr>
        <p:spPr>
          <a:xfrm>
            <a:off x="0" y="891540"/>
            <a:ext cx="722376" cy="5071110"/>
          </a:xfrm>
          <a:prstGeom prst="rect">
            <a:avLst/>
          </a:prstGeom>
          <a:solidFill>
            <a:srgbClr val="4C525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03" name="Google Shape;103;p3"/>
          <p:cNvPicPr preferRelativeResize="0"/>
          <p:nvPr>
            <p:ph idx="1" type="body"/>
          </p:nvPr>
        </p:nvPicPr>
        <p:blipFill rotWithShape="1">
          <a:blip r:embed="rId3">
            <a:alphaModFix/>
          </a:blip>
          <a:srcRect b="0" l="0" r="0" t="0"/>
          <a:stretch/>
        </p:blipFill>
        <p:spPr>
          <a:xfrm>
            <a:off x="1447389" y="891540"/>
            <a:ext cx="9347670" cy="507111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91" name="Shape 391"/>
        <p:cNvGrpSpPr/>
        <p:nvPr/>
      </p:nvGrpSpPr>
      <p:grpSpPr>
        <a:xfrm>
          <a:off x="0" y="0"/>
          <a:ext cx="0" cy="0"/>
          <a:chOff x="0" y="0"/>
          <a:chExt cx="0" cy="0"/>
        </a:xfrm>
      </p:grpSpPr>
      <p:sp>
        <p:nvSpPr>
          <p:cNvPr id="392" name="Google Shape;392;p30"/>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3" name="Google Shape;393;p30"/>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4" name="Google Shape;394;p30"/>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100"/>
              <a:buFont typeface="verdana"/>
              <a:buNone/>
            </a:pPr>
            <a:r>
              <a:rPr b="1" i="0" lang="es-ES" sz="3100">
                <a:solidFill>
                  <a:srgbClr val="FFFFFF"/>
                </a:solidFill>
                <a:latin typeface="verdana"/>
                <a:ea typeface="verdana"/>
                <a:cs typeface="verdana"/>
                <a:sym typeface="verdana"/>
              </a:rPr>
              <a:t>Responsable del Sistema interno de información</a:t>
            </a:r>
            <a:endParaRPr sz="3100">
              <a:solidFill>
                <a:srgbClr val="FFFFFF"/>
              </a:solidFill>
            </a:endParaRPr>
          </a:p>
        </p:txBody>
      </p:sp>
      <p:sp>
        <p:nvSpPr>
          <p:cNvPr id="395" name="Google Shape;395;p30"/>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396" name="Google Shape;396;p30"/>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500"/>
              <a:buNone/>
            </a:pPr>
            <a:r>
              <a:rPr b="0" i="0" lang="es-ES" sz="1500">
                <a:latin typeface="verdana"/>
                <a:ea typeface="verdana"/>
                <a:cs typeface="verdana"/>
                <a:sym typeface="verdana"/>
              </a:rPr>
              <a:t>El Responsable del Sistema deberá desarrollar sus funciones de </a:t>
            </a:r>
            <a:r>
              <a:rPr b="1" i="0" lang="es-ES" sz="1500">
                <a:latin typeface="verdana"/>
                <a:ea typeface="verdana"/>
                <a:cs typeface="verdana"/>
                <a:sym typeface="verdana"/>
              </a:rPr>
              <a:t>forma independiente y autónoma </a:t>
            </a:r>
            <a:r>
              <a:rPr b="0" i="0" lang="es-ES" sz="1500">
                <a:latin typeface="verdana"/>
                <a:ea typeface="verdana"/>
                <a:cs typeface="verdana"/>
                <a:sym typeface="verdana"/>
              </a:rPr>
              <a:t>respecto del resto de los órganos de la entidad u organismo, no podrá recibir instrucciones de ningún tipo en su ejercicio, y deberá disponer de todos los medios personales y materiales necesarios para llevarlas a cabo.</a:t>
            </a:r>
            <a:endParaRPr/>
          </a:p>
          <a:p>
            <a:pPr indent="0" lvl="0" marL="0" rtl="0" algn="l">
              <a:lnSpc>
                <a:spcPct val="90000"/>
              </a:lnSpc>
              <a:spcBef>
                <a:spcPts val="1000"/>
              </a:spcBef>
              <a:spcAft>
                <a:spcPts val="0"/>
              </a:spcAft>
              <a:buClr>
                <a:schemeClr val="dk1"/>
              </a:buClr>
              <a:buSzPts val="1500"/>
              <a:buNone/>
            </a:pPr>
            <a:r>
              <a:rPr b="0" i="0" lang="es-ES" sz="1500">
                <a:latin typeface="verdana"/>
                <a:ea typeface="verdana"/>
                <a:cs typeface="verdana"/>
                <a:sym typeface="verdana"/>
              </a:rPr>
              <a:t> En el caso del sector privado, el Responsable del Sistema persona física o la entidad en quien el órgano colegiado responsable haya delegado sus funciones, </a:t>
            </a:r>
            <a:r>
              <a:rPr b="1" i="0" lang="es-ES" sz="1500">
                <a:latin typeface="verdana"/>
                <a:ea typeface="verdana"/>
                <a:cs typeface="verdana"/>
                <a:sym typeface="verdana"/>
              </a:rPr>
              <a:t>será un directivo de la entidad</a:t>
            </a:r>
            <a:r>
              <a:rPr b="0" i="0" lang="es-ES" sz="1500">
                <a:latin typeface="verdana"/>
                <a:ea typeface="verdana"/>
                <a:cs typeface="verdana"/>
                <a:sym typeface="verdana"/>
              </a:rPr>
              <a:t>, que ejercerá su cargo con independencia del órgano de administración o de gobierno de la misma. </a:t>
            </a:r>
            <a:endParaRPr/>
          </a:p>
          <a:p>
            <a:pPr indent="0" lvl="0" marL="0" rtl="0" algn="l">
              <a:lnSpc>
                <a:spcPct val="90000"/>
              </a:lnSpc>
              <a:spcBef>
                <a:spcPts val="1000"/>
              </a:spcBef>
              <a:spcAft>
                <a:spcPts val="0"/>
              </a:spcAft>
              <a:buClr>
                <a:schemeClr val="dk1"/>
              </a:buClr>
              <a:buSzPts val="1500"/>
              <a:buNone/>
            </a:pPr>
            <a:r>
              <a:rPr b="0" i="0" lang="es-ES" sz="1500">
                <a:latin typeface="verdana"/>
                <a:ea typeface="verdana"/>
                <a:cs typeface="verdana"/>
                <a:sym typeface="verdana"/>
              </a:rPr>
              <a:t>Cuando la naturaleza o la dimensión de las actividades de la entidad </a:t>
            </a:r>
            <a:r>
              <a:rPr b="1" i="0" lang="es-ES" sz="1500">
                <a:latin typeface="verdana"/>
                <a:ea typeface="verdana"/>
                <a:cs typeface="verdana"/>
                <a:sym typeface="verdana"/>
              </a:rPr>
              <a:t>no justifiquen o permitan la existencia de un directivo Responsable del Sistema</a:t>
            </a:r>
            <a:r>
              <a:rPr b="0" i="0" lang="es-ES" sz="1500">
                <a:latin typeface="verdana"/>
                <a:ea typeface="verdana"/>
                <a:cs typeface="verdana"/>
                <a:sym typeface="verdana"/>
              </a:rPr>
              <a:t>, será posible el desempeño ordinario de las funciones del puesto o cargo con las de Responsable del Sistema, tratando en todo caso de evitar posibles situaciones de conflicto de interés.</a:t>
            </a:r>
            <a:endParaRPr/>
          </a:p>
          <a:p>
            <a:pPr indent="0" lvl="0" marL="0" rtl="0" algn="l">
              <a:lnSpc>
                <a:spcPct val="90000"/>
              </a:lnSpc>
              <a:spcBef>
                <a:spcPts val="1000"/>
              </a:spcBef>
              <a:spcAft>
                <a:spcPts val="0"/>
              </a:spcAft>
              <a:buClr>
                <a:schemeClr val="dk1"/>
              </a:buClr>
              <a:buSzPts val="1500"/>
              <a:buNone/>
            </a:pPr>
            <a:r>
              <a:rPr lang="es-ES" sz="1500">
                <a:latin typeface="verdana"/>
                <a:ea typeface="verdana"/>
                <a:cs typeface="verdana"/>
                <a:sym typeface="verdana"/>
              </a:rPr>
              <a:t>L</a:t>
            </a:r>
            <a:r>
              <a:rPr b="0" i="0" lang="es-ES" sz="1500">
                <a:latin typeface="verdana"/>
                <a:ea typeface="verdana"/>
                <a:cs typeface="verdana"/>
                <a:sym typeface="verdana"/>
              </a:rPr>
              <a:t>as </a:t>
            </a:r>
            <a:r>
              <a:rPr b="1" i="0" lang="es-ES" sz="1500">
                <a:latin typeface="verdana"/>
                <a:ea typeface="verdana"/>
                <a:cs typeface="verdana"/>
                <a:sym typeface="verdana"/>
              </a:rPr>
              <a:t>entidades u organismos en que ya existiera una persona responsable de la función de cumplimiento normativo o de políticas de integridad, </a:t>
            </a:r>
            <a:r>
              <a:rPr b="0" i="0" lang="es-ES" sz="1500">
                <a:latin typeface="verdana"/>
                <a:ea typeface="verdana"/>
                <a:cs typeface="verdana"/>
                <a:sym typeface="verdana"/>
              </a:rPr>
              <a:t>cualquiera que fuese su denominación, podrá ser esta la persona designada como Responsable del Sistema, siempre que cumpla los requisitos establecidos en esta ley.</a:t>
            </a:r>
            <a:endParaRPr/>
          </a:p>
          <a:p>
            <a:pPr indent="-133350" lvl="0" marL="228600" rtl="0" algn="l">
              <a:lnSpc>
                <a:spcPct val="90000"/>
              </a:lnSpc>
              <a:spcBef>
                <a:spcPts val="1000"/>
              </a:spcBef>
              <a:spcAft>
                <a:spcPts val="0"/>
              </a:spcAft>
              <a:buClr>
                <a:schemeClr val="dk1"/>
              </a:buClr>
              <a:buSzPts val="1500"/>
              <a:buNone/>
            </a:pPr>
            <a:r>
              <a:t/>
            </a:r>
            <a:endParaRPr sz="15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00" name="Shape 400"/>
        <p:cNvGrpSpPr/>
        <p:nvPr/>
      </p:nvGrpSpPr>
      <p:grpSpPr>
        <a:xfrm>
          <a:off x="0" y="0"/>
          <a:ext cx="0" cy="0"/>
          <a:chOff x="0" y="0"/>
          <a:chExt cx="0" cy="0"/>
        </a:xfrm>
      </p:grpSpPr>
      <p:sp>
        <p:nvSpPr>
          <p:cNvPr id="401" name="Google Shape;401;p31"/>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2" name="Google Shape;402;p31"/>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3" name="Google Shape;403;p31"/>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400"/>
              <a:buFont typeface="verdana"/>
              <a:buNone/>
            </a:pPr>
            <a:r>
              <a:rPr b="1" i="0" lang="es-ES" sz="3400">
                <a:solidFill>
                  <a:srgbClr val="FFFFFF"/>
                </a:solidFill>
                <a:latin typeface="verdana"/>
                <a:ea typeface="verdana"/>
                <a:cs typeface="verdana"/>
                <a:sym typeface="verdana"/>
              </a:rPr>
              <a:t>Canal interno de información</a:t>
            </a:r>
            <a:endParaRPr sz="3400">
              <a:solidFill>
                <a:srgbClr val="FFFFFF"/>
              </a:solidFill>
            </a:endParaRPr>
          </a:p>
        </p:txBody>
      </p:sp>
      <p:sp>
        <p:nvSpPr>
          <p:cNvPr id="404" name="Google Shape;404;p31"/>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05" name="Google Shape;405;p31"/>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just">
              <a:lnSpc>
                <a:spcPct val="90000"/>
              </a:lnSpc>
              <a:spcBef>
                <a:spcPts val="0"/>
              </a:spcBef>
              <a:spcAft>
                <a:spcPts val="0"/>
              </a:spcAft>
              <a:buClr>
                <a:schemeClr val="dk1"/>
              </a:buClr>
              <a:buSzPts val="1800"/>
              <a:buChar char="•"/>
            </a:pPr>
            <a:r>
              <a:rPr b="0" i="0" lang="es-ES" sz="1800">
                <a:latin typeface="verdana"/>
                <a:ea typeface="verdana"/>
                <a:cs typeface="verdana"/>
                <a:sym typeface="verdana"/>
              </a:rPr>
              <a:t>El canal interno deberá permitir realizar comunicaciones por </a:t>
            </a:r>
            <a:r>
              <a:rPr b="1" i="0" lang="es-ES" sz="1800">
                <a:latin typeface="verdana"/>
                <a:ea typeface="verdana"/>
                <a:cs typeface="verdana"/>
                <a:sym typeface="verdana"/>
              </a:rPr>
              <a:t>escrito o verbalmente</a:t>
            </a:r>
            <a:r>
              <a:rPr b="0" i="0" lang="es-ES" sz="1800">
                <a:latin typeface="verdana"/>
                <a:ea typeface="verdana"/>
                <a:cs typeface="verdana"/>
                <a:sym typeface="verdana"/>
              </a:rPr>
              <a:t>, o de las dos formas.</a:t>
            </a:r>
            <a:endParaRPr/>
          </a:p>
          <a:p>
            <a:pPr indent="-228600" lvl="0" marL="228600" rtl="0" algn="just">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 La información se podrá realizar bien por escrito, a través de correo postal o a través de cualquier medio electrónico habilitado al efecto, o verbalmente, por vía telefónica o a través de sistema de mensajería de voz.</a:t>
            </a:r>
            <a:endParaRPr/>
          </a:p>
          <a:p>
            <a:pPr indent="-228600" lvl="0" marL="228600" rtl="0" algn="just">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 A solicitud del informante, también podrá presentarse mediante una </a:t>
            </a:r>
            <a:r>
              <a:rPr b="1" i="0" lang="es-ES" sz="1800">
                <a:latin typeface="verdana"/>
                <a:ea typeface="verdana"/>
                <a:cs typeface="verdana"/>
                <a:sym typeface="verdana"/>
              </a:rPr>
              <a:t>reunión presencial dentro del plazo máximo de siete días</a:t>
            </a:r>
            <a:r>
              <a:rPr b="0" i="0" lang="es-ES" sz="1800">
                <a:latin typeface="verdana"/>
                <a:ea typeface="verdana"/>
                <a:cs typeface="verdana"/>
                <a:sym typeface="verdana"/>
              </a:rPr>
              <a:t>.</a:t>
            </a:r>
            <a:endParaRPr/>
          </a:p>
          <a:p>
            <a:pPr indent="-228600" lvl="0" marL="228600" rtl="0" algn="just">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En su caso, se advertirá al informante de que la comunicación </a:t>
            </a:r>
            <a:r>
              <a:rPr b="1" i="0" lang="es-ES" sz="1800">
                <a:latin typeface="verdana"/>
                <a:ea typeface="verdana"/>
                <a:cs typeface="verdana"/>
                <a:sym typeface="verdana"/>
              </a:rPr>
              <a:t>será grabada </a:t>
            </a:r>
            <a:r>
              <a:rPr b="0" i="0" lang="es-ES" sz="1800">
                <a:latin typeface="verdana"/>
                <a:ea typeface="verdana"/>
                <a:cs typeface="verdana"/>
                <a:sym typeface="verdana"/>
              </a:rPr>
              <a:t>y se le informará del tratamiento de sus datos de acuerdo a lo que establece el Reglamento (UE) 2016/679 del Parlamento Europeo y del Consejo, de 27 de abril de 2016.</a:t>
            </a:r>
            <a:endParaRPr/>
          </a:p>
          <a:p>
            <a:pPr indent="-228600" lvl="0" marL="228600" rtl="0" algn="just">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Además, a quienes realicen la comunicación a través de canales </a:t>
            </a:r>
            <a:r>
              <a:rPr b="1" i="0" lang="es-ES" sz="1800">
                <a:latin typeface="verdana"/>
                <a:ea typeface="verdana"/>
                <a:cs typeface="verdana"/>
                <a:sym typeface="verdana"/>
              </a:rPr>
              <a:t>internos se les informará, de forma clara y accesible, sobre los canales externos de información ante las autoridades competentes y, en su caso, ante las instituciones, órganos u organismos de la Unión Europea.</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09" name="Shape 409"/>
        <p:cNvGrpSpPr/>
        <p:nvPr/>
      </p:nvGrpSpPr>
      <p:grpSpPr>
        <a:xfrm>
          <a:off x="0" y="0"/>
          <a:ext cx="0" cy="0"/>
          <a:chOff x="0" y="0"/>
          <a:chExt cx="0" cy="0"/>
        </a:xfrm>
      </p:grpSpPr>
      <p:sp>
        <p:nvSpPr>
          <p:cNvPr id="410" name="Google Shape;410;p32"/>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 name="Google Shape;411;p32"/>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 name="Google Shape;412;p32"/>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400"/>
              <a:buFont typeface="verdana"/>
              <a:buNone/>
            </a:pPr>
            <a:r>
              <a:rPr b="1" i="0" lang="es-ES" sz="3400">
                <a:solidFill>
                  <a:srgbClr val="FFFFFF"/>
                </a:solidFill>
                <a:latin typeface="verdana"/>
                <a:ea typeface="verdana"/>
                <a:cs typeface="verdana"/>
                <a:sym typeface="verdana"/>
              </a:rPr>
              <a:t>Canal interno de información</a:t>
            </a:r>
            <a:endParaRPr sz="3400">
              <a:solidFill>
                <a:srgbClr val="FFFFFF"/>
              </a:solidFill>
            </a:endParaRPr>
          </a:p>
        </p:txBody>
      </p:sp>
      <p:sp>
        <p:nvSpPr>
          <p:cNvPr id="413" name="Google Shape;413;p32"/>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14" name="Google Shape;414;p32"/>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500"/>
              <a:buChar char="•"/>
            </a:pPr>
            <a:r>
              <a:rPr b="0" i="0" lang="es-ES" sz="1500">
                <a:latin typeface="verdana"/>
                <a:ea typeface="verdana"/>
                <a:cs typeface="verdana"/>
                <a:sym typeface="verdana"/>
              </a:rPr>
              <a:t>Al hacer la comunicación, el informante podrá indicar un domicilio, correo electrónico o lugar seguro a efectos de recibir las notificaciones.</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Las comunicaciones verbales, incluidas las realizadas a través de reunión presencial, telefónicamente o mediante sistema de mensajería de voz, deberán documentarse de alguna de las maneras siguientes, previo consentimiento del informante:</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a) mediante una grabación de la conversación  en un formato seguro, duradero y accesible, o</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b) a través de una transcripción completa y exacta de la conversación realizada por el personal responsable de tratarla.</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Sin perjuicio de los derechos que le corresponden de acuerdo a la normativa sobre protección de datos, se ofrecerá al informante la oportunidad de comprobar, rectificar y aceptar mediante su firma la transcripción de la conversación.</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Los canales internos de información permitirán incluso la presentación y posterior tramitación de </a:t>
            </a:r>
            <a:r>
              <a:rPr b="1" i="0" lang="es-ES" sz="1500">
                <a:latin typeface="verdana"/>
                <a:ea typeface="verdana"/>
                <a:cs typeface="verdana"/>
                <a:sym typeface="verdana"/>
              </a:rPr>
              <a:t>comunicaciones anónimas.</a:t>
            </a:r>
            <a:endParaRPr/>
          </a:p>
          <a:p>
            <a:pPr indent="0" lvl="0" marL="0" rtl="0" algn="l">
              <a:lnSpc>
                <a:spcPct val="90000"/>
              </a:lnSpc>
              <a:spcBef>
                <a:spcPts val="1000"/>
              </a:spcBef>
              <a:spcAft>
                <a:spcPts val="0"/>
              </a:spcAft>
              <a:buClr>
                <a:schemeClr val="dk1"/>
              </a:buClr>
              <a:buSzPts val="1500"/>
              <a:buNone/>
            </a:pPr>
            <a:r>
              <a:rPr b="0" i="1" lang="es-ES" sz="1500">
                <a:latin typeface="verdana"/>
                <a:ea typeface="verdana"/>
                <a:cs typeface="verdana"/>
                <a:sym typeface="verdana"/>
              </a:rPr>
              <a:t>Los canales internos de información podrán estar habilitados para otras comunicaciones pero quedarán fuera del ámbito de protección dispensado por la misma.</a:t>
            </a:r>
            <a:endParaRPr/>
          </a:p>
          <a:p>
            <a:pPr indent="-133350" lvl="0" marL="228600" rtl="0" algn="l">
              <a:lnSpc>
                <a:spcPct val="90000"/>
              </a:lnSpc>
              <a:spcBef>
                <a:spcPts val="1000"/>
              </a:spcBef>
              <a:spcAft>
                <a:spcPts val="0"/>
              </a:spcAft>
              <a:buClr>
                <a:schemeClr val="dk1"/>
              </a:buClr>
              <a:buSzPts val="1500"/>
              <a:buNone/>
            </a:pPr>
            <a:r>
              <a:t/>
            </a:r>
            <a:endParaRPr sz="15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18" name="Shape 418"/>
        <p:cNvGrpSpPr/>
        <p:nvPr/>
      </p:nvGrpSpPr>
      <p:grpSpPr>
        <a:xfrm>
          <a:off x="0" y="0"/>
          <a:ext cx="0" cy="0"/>
          <a:chOff x="0" y="0"/>
          <a:chExt cx="0" cy="0"/>
        </a:xfrm>
      </p:grpSpPr>
      <p:sp>
        <p:nvSpPr>
          <p:cNvPr id="419" name="Google Shape;419;p33"/>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0" name="Google Shape;420;p33"/>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1" name="Google Shape;421;p33"/>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2800"/>
              <a:buFont typeface="verdana"/>
              <a:buNone/>
            </a:pPr>
            <a:r>
              <a:rPr b="1" i="0" lang="es-ES" sz="2800">
                <a:solidFill>
                  <a:srgbClr val="FFFFFF"/>
                </a:solidFill>
                <a:latin typeface="verdana"/>
                <a:ea typeface="verdana"/>
                <a:cs typeface="verdana"/>
                <a:sym typeface="verdana"/>
              </a:rPr>
              <a:t>Procedimiento”mínimo”  de gestión de informaciones.</a:t>
            </a:r>
            <a:br>
              <a:rPr b="1" i="0" lang="es-ES" sz="2800">
                <a:solidFill>
                  <a:srgbClr val="FFFFFF"/>
                </a:solidFill>
                <a:latin typeface="verdana"/>
                <a:ea typeface="verdana"/>
                <a:cs typeface="verdana"/>
                <a:sym typeface="verdana"/>
              </a:rPr>
            </a:br>
            <a:endParaRPr sz="2800">
              <a:solidFill>
                <a:srgbClr val="FFFFFF"/>
              </a:solidFill>
            </a:endParaRPr>
          </a:p>
        </p:txBody>
      </p:sp>
      <p:sp>
        <p:nvSpPr>
          <p:cNvPr id="422" name="Google Shape;422;p33"/>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23" name="Google Shape;423;p33"/>
          <p:cNvSpPr txBox="1"/>
          <p:nvPr>
            <p:ph idx="1" type="body"/>
          </p:nvPr>
        </p:nvSpPr>
        <p:spPr>
          <a:xfrm>
            <a:off x="4167272" y="0"/>
            <a:ext cx="7733783" cy="561473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500"/>
              <a:buNone/>
            </a:pPr>
            <a:r>
              <a:rPr b="0" i="0" lang="es-ES" sz="1500">
                <a:latin typeface="verdana"/>
                <a:ea typeface="verdana"/>
                <a:cs typeface="verdana"/>
                <a:sym typeface="verdana"/>
              </a:rPr>
              <a:t>El órgano de administración u órgano de gobierno de cada entidad u organismo obligado por esta ley aprobará el </a:t>
            </a:r>
            <a:r>
              <a:rPr b="1" i="0" lang="es-ES" sz="1500">
                <a:latin typeface="verdana"/>
                <a:ea typeface="verdana"/>
                <a:cs typeface="verdana"/>
                <a:sym typeface="verdana"/>
              </a:rPr>
              <a:t>procedimiento de gestión de informaciones.</a:t>
            </a:r>
            <a:endParaRPr/>
          </a:p>
          <a:p>
            <a:pPr indent="0" lvl="0" marL="0" rtl="0" algn="l">
              <a:lnSpc>
                <a:spcPct val="90000"/>
              </a:lnSpc>
              <a:spcBef>
                <a:spcPts val="1000"/>
              </a:spcBef>
              <a:spcAft>
                <a:spcPts val="0"/>
              </a:spcAft>
              <a:buClr>
                <a:schemeClr val="dk1"/>
              </a:buClr>
              <a:buSzPts val="1500"/>
              <a:buNone/>
            </a:pPr>
            <a:r>
              <a:rPr b="0" i="0" lang="es-ES" sz="1500">
                <a:latin typeface="verdana"/>
                <a:ea typeface="verdana"/>
                <a:cs typeface="verdana"/>
                <a:sym typeface="verdana"/>
              </a:rPr>
              <a:t>El Responsable del Sistema responderá de </a:t>
            </a:r>
            <a:r>
              <a:rPr b="1" i="0" lang="es-ES" sz="1500">
                <a:latin typeface="verdana"/>
                <a:ea typeface="verdana"/>
                <a:cs typeface="verdana"/>
                <a:sym typeface="verdana"/>
              </a:rPr>
              <a:t>su tramitación diligente.</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En particular, el procedimiento responderá </a:t>
            </a:r>
            <a:r>
              <a:rPr b="1" i="0" lang="es-ES" sz="1500">
                <a:latin typeface="verdana"/>
                <a:ea typeface="verdana"/>
                <a:cs typeface="verdana"/>
                <a:sym typeface="verdana"/>
              </a:rPr>
              <a:t>al contenido mínimo </a:t>
            </a:r>
            <a:r>
              <a:rPr b="0" i="0" lang="es-ES" sz="1500">
                <a:latin typeface="verdana"/>
                <a:ea typeface="verdana"/>
                <a:cs typeface="verdana"/>
                <a:sym typeface="verdana"/>
              </a:rPr>
              <a:t>y principios siguientes:</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a) Identificación del canal o canales internos de información a los que se asocian.</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b) Inclusión de información clara y accesible sobre los </a:t>
            </a:r>
            <a:r>
              <a:rPr b="1" i="0" lang="es-ES" sz="1500">
                <a:latin typeface="verdana"/>
                <a:ea typeface="verdana"/>
                <a:cs typeface="verdana"/>
                <a:sym typeface="verdana"/>
              </a:rPr>
              <a:t>canales externos de información ante las autoridades competentes</a:t>
            </a:r>
            <a:r>
              <a:rPr b="0" i="0" lang="es-ES" sz="1500">
                <a:latin typeface="verdana"/>
                <a:ea typeface="verdana"/>
                <a:cs typeface="verdana"/>
                <a:sym typeface="verdana"/>
              </a:rPr>
              <a:t> y, en su caso, ante las instituciones, órganos u organismos de la Unión Europea.</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c) Envío de </a:t>
            </a:r>
            <a:r>
              <a:rPr b="1" i="0" lang="es-ES" sz="1500">
                <a:latin typeface="verdana"/>
                <a:ea typeface="verdana"/>
                <a:cs typeface="verdana"/>
                <a:sym typeface="verdana"/>
              </a:rPr>
              <a:t>acuse de recibo </a:t>
            </a:r>
            <a:r>
              <a:rPr b="0" i="0" lang="es-ES" sz="1500">
                <a:latin typeface="verdana"/>
                <a:ea typeface="verdana"/>
                <a:cs typeface="verdana"/>
                <a:sym typeface="verdana"/>
              </a:rPr>
              <a:t>de la comunicación al informante, en el plazo </a:t>
            </a:r>
            <a:r>
              <a:rPr b="1" i="0" lang="es-ES" sz="1500">
                <a:latin typeface="verdana"/>
                <a:ea typeface="verdana"/>
                <a:cs typeface="verdana"/>
                <a:sym typeface="verdana"/>
              </a:rPr>
              <a:t>de siete días naturales </a:t>
            </a:r>
            <a:r>
              <a:rPr b="0" i="0" lang="es-ES" sz="1500">
                <a:latin typeface="verdana"/>
                <a:ea typeface="verdana"/>
                <a:cs typeface="verdana"/>
                <a:sym typeface="verdana"/>
              </a:rPr>
              <a:t>siguientes a su recepción, salvo que ello pueda poner en peligro la confidencialidad de la comunicación.</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d) Determinación del plazo máximo para dar respuesta a las actuaciones de investigación, que no podrá ser </a:t>
            </a:r>
            <a:r>
              <a:rPr b="1" i="0" lang="es-ES" sz="1500">
                <a:latin typeface="verdana"/>
                <a:ea typeface="verdana"/>
                <a:cs typeface="verdana"/>
                <a:sym typeface="verdana"/>
              </a:rPr>
              <a:t>superior a tres meses </a:t>
            </a:r>
            <a:r>
              <a:rPr b="0" i="0" lang="es-ES" sz="1500">
                <a:latin typeface="verdana"/>
                <a:ea typeface="verdana"/>
                <a:cs typeface="verdana"/>
                <a:sym typeface="verdana"/>
              </a:rPr>
              <a:t>a contar desde la recepción de la comunicación o, si no se remitió un acuse de recibo al informante, a tres meses a partir del vencimiento del plazo de siete días después de efectuarse la comunicación, salvo casos de especial complejidad </a:t>
            </a:r>
            <a:r>
              <a:rPr b="1" i="0" lang="es-ES" sz="1500">
                <a:latin typeface="verdana"/>
                <a:ea typeface="verdana"/>
                <a:cs typeface="verdana"/>
                <a:sym typeface="verdana"/>
              </a:rPr>
              <a:t>que requieran una ampliación del plazo, en cuyo caso, este podrá extenderse hasta un máximo de otros tres meses adicionales</a:t>
            </a:r>
            <a:br>
              <a:rPr lang="es-ES" sz="1100"/>
            </a:br>
            <a:endParaRPr sz="110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27" name="Shape 427"/>
        <p:cNvGrpSpPr/>
        <p:nvPr/>
      </p:nvGrpSpPr>
      <p:grpSpPr>
        <a:xfrm>
          <a:off x="0" y="0"/>
          <a:ext cx="0" cy="0"/>
          <a:chOff x="0" y="0"/>
          <a:chExt cx="0" cy="0"/>
        </a:xfrm>
      </p:grpSpPr>
      <p:sp>
        <p:nvSpPr>
          <p:cNvPr id="428" name="Google Shape;428;p34"/>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9" name="Google Shape;429;p34"/>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 name="Google Shape;430;p34"/>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2800"/>
              <a:buFont typeface="verdana"/>
              <a:buNone/>
            </a:pPr>
            <a:r>
              <a:rPr b="1" i="0" lang="es-ES" sz="2800">
                <a:solidFill>
                  <a:srgbClr val="FFFFFF"/>
                </a:solidFill>
                <a:latin typeface="verdana"/>
                <a:ea typeface="verdana"/>
                <a:cs typeface="verdana"/>
                <a:sym typeface="verdana"/>
              </a:rPr>
              <a:t>Procedimiento “mínimo”  de gestión de informaciones</a:t>
            </a:r>
            <a:endParaRPr sz="2800">
              <a:solidFill>
                <a:srgbClr val="FFFFFF"/>
              </a:solidFill>
            </a:endParaRPr>
          </a:p>
        </p:txBody>
      </p:sp>
      <p:sp>
        <p:nvSpPr>
          <p:cNvPr id="431" name="Google Shape;431;p34"/>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32" name="Google Shape;432;p34"/>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500"/>
              <a:buChar char="•"/>
            </a:pPr>
            <a:r>
              <a:rPr b="0" i="0" lang="es-ES" sz="1500">
                <a:latin typeface="verdana"/>
                <a:ea typeface="verdana"/>
                <a:cs typeface="verdana"/>
                <a:sym typeface="verdana"/>
              </a:rPr>
              <a:t>e) Previsión de la posibilidad de </a:t>
            </a:r>
            <a:r>
              <a:rPr b="1" i="0" lang="es-ES" sz="1500">
                <a:latin typeface="verdana"/>
                <a:ea typeface="verdana"/>
                <a:cs typeface="verdana"/>
                <a:sym typeface="verdana"/>
              </a:rPr>
              <a:t>mantener la comunicación con el informante y, si se considera necesario, de solicitar a la persona informante información adicional.</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f) Establecimiento del derecho de </a:t>
            </a:r>
            <a:r>
              <a:rPr b="1" i="0" lang="es-ES" sz="1500">
                <a:latin typeface="verdana"/>
                <a:ea typeface="verdana"/>
                <a:cs typeface="verdana"/>
                <a:sym typeface="verdana"/>
              </a:rPr>
              <a:t>la persona afectada a que se le informe de las acciones u omisiones que se le atribuyen, y a ser oída en cualquier momento. Dicha comunicación tendrá lugar en el tiempo y forma que se considere adecuado para garantizar el buen fin de la investigación.</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g) </a:t>
            </a:r>
            <a:r>
              <a:rPr b="1" i="0" lang="es-ES" sz="1500">
                <a:latin typeface="verdana"/>
                <a:ea typeface="verdana"/>
                <a:cs typeface="verdana"/>
                <a:sym typeface="verdana"/>
              </a:rPr>
              <a:t>Garantía de la confidencialidad </a:t>
            </a:r>
            <a:r>
              <a:rPr b="0" i="0" lang="es-ES" sz="1500">
                <a:latin typeface="verdana"/>
                <a:ea typeface="verdana"/>
                <a:cs typeface="verdana"/>
                <a:sym typeface="verdana"/>
              </a:rPr>
              <a:t>cuando la comunicación sea remitida por canales de denuncia que no sean los establecidos o a miembros del personal no responsable de su tratamiento, al que se habrá formado en esta materia y advertido de la tipificación como infracción muy grave de su quebranto y, asimismo, el establecimiento de la obligación del receptor de la comunicación de remitirla inmediatamente al Responsable del Sistema.</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h) Exigencia </a:t>
            </a:r>
            <a:r>
              <a:rPr b="1" i="0" lang="es-ES" sz="1500">
                <a:latin typeface="verdana"/>
                <a:ea typeface="verdana"/>
                <a:cs typeface="verdana"/>
                <a:sym typeface="verdana"/>
              </a:rPr>
              <a:t>del respeto a la presunción de inocencia y al honor de las personas afectadas.</a:t>
            </a:r>
            <a:endParaRPr/>
          </a:p>
          <a:p>
            <a:pPr indent="-228600" lvl="0" marL="228600" rtl="0" algn="l">
              <a:lnSpc>
                <a:spcPct val="90000"/>
              </a:lnSpc>
              <a:spcBef>
                <a:spcPts val="1000"/>
              </a:spcBef>
              <a:spcAft>
                <a:spcPts val="0"/>
              </a:spcAft>
              <a:buClr>
                <a:schemeClr val="dk1"/>
              </a:buClr>
              <a:buSzPts val="1500"/>
              <a:buChar char="•"/>
            </a:pPr>
            <a:r>
              <a:rPr b="0" i="0" lang="es-ES" sz="1500">
                <a:latin typeface="verdana"/>
                <a:ea typeface="verdana"/>
                <a:cs typeface="verdana"/>
                <a:sym typeface="verdana"/>
              </a:rPr>
              <a:t>i) Respeto de las disposiciones </a:t>
            </a:r>
            <a:r>
              <a:rPr b="1" i="0" lang="es-ES" sz="1500">
                <a:latin typeface="verdana"/>
                <a:ea typeface="verdana"/>
                <a:cs typeface="verdana"/>
                <a:sym typeface="verdana"/>
              </a:rPr>
              <a:t>sobre protección de datos </a:t>
            </a:r>
            <a:r>
              <a:rPr b="0" i="0" lang="es-ES" sz="1500">
                <a:latin typeface="verdana"/>
                <a:ea typeface="verdana"/>
                <a:cs typeface="verdana"/>
                <a:sym typeface="verdana"/>
              </a:rPr>
              <a:t>personales de acuerdo a lo previsto en el título VI.</a:t>
            </a:r>
            <a:endParaRPr/>
          </a:p>
          <a:p>
            <a:pPr indent="-133350" lvl="0" marL="228600" rtl="0" algn="l">
              <a:lnSpc>
                <a:spcPct val="90000"/>
              </a:lnSpc>
              <a:spcBef>
                <a:spcPts val="1000"/>
              </a:spcBef>
              <a:spcAft>
                <a:spcPts val="0"/>
              </a:spcAft>
              <a:buClr>
                <a:schemeClr val="dk1"/>
              </a:buClr>
              <a:buSzPts val="1500"/>
              <a:buNone/>
            </a:pPr>
            <a:r>
              <a:t/>
            </a:r>
            <a:endParaRPr sz="15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6" name="Shape 436"/>
        <p:cNvGrpSpPr/>
        <p:nvPr/>
      </p:nvGrpSpPr>
      <p:grpSpPr>
        <a:xfrm>
          <a:off x="0" y="0"/>
          <a:ext cx="0" cy="0"/>
          <a:chOff x="0" y="0"/>
          <a:chExt cx="0" cy="0"/>
        </a:xfrm>
      </p:grpSpPr>
      <p:sp>
        <p:nvSpPr>
          <p:cNvPr id="437" name="Google Shape;437;p35"/>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8" name="Google Shape;438;p35"/>
          <p:cNvSpPr/>
          <p:nvPr/>
        </p:nvSpPr>
        <p:spPr>
          <a:xfrm>
            <a:off x="489189" y="1119031"/>
            <a:ext cx="4619938" cy="461993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 name="Google Shape;439;p35"/>
          <p:cNvSpPr txBox="1"/>
          <p:nvPr>
            <p:ph type="title"/>
          </p:nvPr>
        </p:nvSpPr>
        <p:spPr>
          <a:xfrm>
            <a:off x="1171074" y="1396686"/>
            <a:ext cx="3240506" cy="4064628"/>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b="1" lang="es-ES">
                <a:solidFill>
                  <a:srgbClr val="FFFFFF"/>
                </a:solidFill>
              </a:rPr>
              <a:t>Remisión Ministerio Fiscal </a:t>
            </a:r>
            <a:endParaRPr/>
          </a:p>
        </p:txBody>
      </p:sp>
      <p:sp>
        <p:nvSpPr>
          <p:cNvPr id="440" name="Google Shape;440;p35"/>
          <p:cNvSpPr/>
          <p:nvPr/>
        </p:nvSpPr>
        <p:spPr>
          <a:xfrm rot="-1790889">
            <a:off x="8683720" y="941148"/>
            <a:ext cx="2987899" cy="2987899"/>
          </a:xfrm>
          <a:prstGeom prst="arc">
            <a:avLst>
              <a:gd fmla="val 15817365" name="adj1"/>
              <a:gd fmla="val 178138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41" name="Google Shape;441;p35"/>
          <p:cNvSpPr/>
          <p:nvPr/>
        </p:nvSpPr>
        <p:spPr>
          <a:xfrm>
            <a:off x="910048" y="4780992"/>
            <a:ext cx="546100" cy="546100"/>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442" name="Google Shape;442;p35"/>
          <p:cNvSpPr txBox="1"/>
          <p:nvPr>
            <p:ph idx="1" type="body"/>
          </p:nvPr>
        </p:nvSpPr>
        <p:spPr>
          <a:xfrm>
            <a:off x="5370153" y="1526033"/>
            <a:ext cx="5536397" cy="393528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600"/>
              <a:buNone/>
            </a:pPr>
            <a:r>
              <a:rPr b="0" i="0" lang="es-ES" sz="2600">
                <a:latin typeface="verdana"/>
                <a:ea typeface="verdana"/>
                <a:cs typeface="verdana"/>
                <a:sym typeface="verdana"/>
              </a:rPr>
              <a:t>Remisión de la información al Ministerio Fiscal con carácter inmediato cuando los hechos pudieran ser indiciariamente constitutivos de delito. </a:t>
            </a:r>
            <a:endParaRPr/>
          </a:p>
          <a:p>
            <a:pPr indent="0" lvl="0" marL="0" rtl="0" algn="l">
              <a:lnSpc>
                <a:spcPct val="90000"/>
              </a:lnSpc>
              <a:spcBef>
                <a:spcPts val="1000"/>
              </a:spcBef>
              <a:spcAft>
                <a:spcPts val="0"/>
              </a:spcAft>
              <a:buClr>
                <a:schemeClr val="dk1"/>
              </a:buClr>
              <a:buSzPts val="2600"/>
              <a:buNone/>
            </a:pPr>
            <a:r>
              <a:rPr b="0" i="0" lang="es-ES" sz="2600">
                <a:latin typeface="verdana"/>
                <a:ea typeface="verdana"/>
                <a:cs typeface="verdana"/>
                <a:sym typeface="verdana"/>
              </a:rPr>
              <a:t>En el caso de que los hechos afecten a los intereses financieros de la Unión Europea, se remitirá a la Fiscalía Europea.</a:t>
            </a:r>
            <a:endParaRPr/>
          </a:p>
          <a:p>
            <a:pPr indent="-63500" lvl="0" marL="228600" rtl="0" algn="l">
              <a:lnSpc>
                <a:spcPct val="90000"/>
              </a:lnSpc>
              <a:spcBef>
                <a:spcPts val="1000"/>
              </a:spcBef>
              <a:spcAft>
                <a:spcPts val="0"/>
              </a:spcAft>
              <a:buClr>
                <a:schemeClr val="dk1"/>
              </a:buClr>
              <a:buSzPts val="2600"/>
              <a:buNone/>
            </a:pPr>
            <a:r>
              <a:t/>
            </a:r>
            <a:endParaRPr sz="26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6" name="Shape 446"/>
        <p:cNvGrpSpPr/>
        <p:nvPr/>
      </p:nvGrpSpPr>
      <p:grpSpPr>
        <a:xfrm>
          <a:off x="0" y="0"/>
          <a:ext cx="0" cy="0"/>
          <a:chOff x="0" y="0"/>
          <a:chExt cx="0" cy="0"/>
        </a:xfrm>
      </p:grpSpPr>
      <p:sp>
        <p:nvSpPr>
          <p:cNvPr id="447" name="Google Shape;447;p36"/>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 name="Google Shape;448;p36"/>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9" name="Google Shape;449;p36"/>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100"/>
              <a:buFont typeface="verdana"/>
              <a:buNone/>
            </a:pPr>
            <a:br>
              <a:rPr b="1" i="0" lang="es-ES" sz="3100">
                <a:solidFill>
                  <a:srgbClr val="FFFFFF"/>
                </a:solidFill>
                <a:latin typeface="verdana"/>
                <a:ea typeface="verdana"/>
                <a:cs typeface="verdana"/>
                <a:sym typeface="verdana"/>
              </a:rPr>
            </a:br>
            <a:r>
              <a:rPr b="1" i="0" lang="es-ES" sz="3100">
                <a:solidFill>
                  <a:srgbClr val="FFFFFF"/>
                </a:solidFill>
                <a:latin typeface="verdana"/>
                <a:ea typeface="verdana"/>
                <a:cs typeface="verdana"/>
                <a:sym typeface="verdana"/>
              </a:rPr>
              <a:t>Entidades obligadas del sector privado a disponer un Sistema interno de información </a:t>
            </a:r>
            <a:br>
              <a:rPr b="1" i="0" lang="es-ES" sz="3100">
                <a:solidFill>
                  <a:srgbClr val="FFFFFF"/>
                </a:solidFill>
                <a:latin typeface="verdana"/>
                <a:ea typeface="verdana"/>
                <a:cs typeface="verdana"/>
                <a:sym typeface="verdana"/>
              </a:rPr>
            </a:br>
            <a:endParaRPr sz="3100">
              <a:solidFill>
                <a:srgbClr val="FFFFFF"/>
              </a:solidFill>
            </a:endParaRPr>
          </a:p>
        </p:txBody>
      </p:sp>
      <p:sp>
        <p:nvSpPr>
          <p:cNvPr id="450" name="Google Shape;450;p36"/>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51" name="Google Shape;451;p36"/>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800"/>
              <a:buNone/>
            </a:pPr>
            <a:r>
              <a:t/>
            </a:r>
            <a:endParaRPr b="0" i="0" sz="1800">
              <a:latin typeface="verdana"/>
              <a:ea typeface="verdana"/>
              <a:cs typeface="verdana"/>
              <a:sym typeface="verdana"/>
            </a:endParaRPr>
          </a:p>
          <a:p>
            <a:pPr indent="-228600" lvl="0" marL="228600" rtl="0" algn="l">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Las </a:t>
            </a:r>
            <a:r>
              <a:rPr lang="es-ES" sz="1800">
                <a:latin typeface="verdana"/>
                <a:ea typeface="verdana"/>
                <a:cs typeface="verdana"/>
                <a:sym typeface="verdana"/>
              </a:rPr>
              <a:t>personas físicas o jurídicas del sector privado que tengan contratados </a:t>
            </a:r>
            <a:r>
              <a:rPr b="1" lang="es-ES" sz="2000">
                <a:latin typeface="verdana"/>
                <a:ea typeface="verdana"/>
                <a:cs typeface="verdana"/>
                <a:sym typeface="verdana"/>
              </a:rPr>
              <a:t>cincuenta o más </a:t>
            </a:r>
            <a:r>
              <a:rPr lang="es-ES" sz="1800">
                <a:latin typeface="verdana"/>
                <a:ea typeface="verdana"/>
                <a:cs typeface="verdana"/>
                <a:sym typeface="verdana"/>
              </a:rPr>
              <a:t>trabajadores.</a:t>
            </a:r>
            <a:endParaRPr/>
          </a:p>
          <a:p>
            <a:pPr indent="-228600" lvl="0" marL="228600" rtl="0" algn="l">
              <a:lnSpc>
                <a:spcPct val="90000"/>
              </a:lnSpc>
              <a:spcBef>
                <a:spcPts val="1000"/>
              </a:spcBef>
              <a:spcAft>
                <a:spcPts val="0"/>
              </a:spcAft>
              <a:buClr>
                <a:schemeClr val="dk1"/>
              </a:buClr>
              <a:buSzPts val="1800"/>
              <a:buChar char="•"/>
            </a:pPr>
            <a:r>
              <a:rPr lang="es-ES" sz="1800">
                <a:latin typeface="verdana"/>
                <a:ea typeface="verdana"/>
                <a:cs typeface="verdana"/>
                <a:sym typeface="verdana"/>
              </a:rPr>
              <a:t>Los partidos políticos, los sindicatos, las organizaciones empresariales y las fundaciones creadas por unos y otros, siempre que reciban o gestionen fondos públicos.</a:t>
            </a:r>
            <a:endParaRPr/>
          </a:p>
          <a:p>
            <a:pPr indent="-228600" lvl="0" marL="228600" rtl="0" algn="l">
              <a:lnSpc>
                <a:spcPct val="90000"/>
              </a:lnSpc>
              <a:spcBef>
                <a:spcPts val="1000"/>
              </a:spcBef>
              <a:spcAft>
                <a:spcPts val="0"/>
              </a:spcAft>
              <a:buClr>
                <a:schemeClr val="dk1"/>
              </a:buClr>
              <a:buSzPts val="1800"/>
              <a:buChar char="•"/>
            </a:pPr>
            <a:r>
              <a:rPr lang="es-ES" sz="1800">
                <a:latin typeface="verdana"/>
                <a:ea typeface="verdana"/>
                <a:cs typeface="verdana"/>
                <a:sym typeface="verdana"/>
              </a:rPr>
              <a:t>Organizaciones del sector financiero, con obligaciones en materia de prevención de blanqueo de capitales</a:t>
            </a:r>
            <a:endParaRPr/>
          </a:p>
          <a:p>
            <a:pPr indent="-228600" lvl="0" marL="228600" rtl="0" algn="l">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Las personas jurídicas del sector privado que no estén vinculadas por la obligación de 50+ podrán establecer su propio Sistema interno de información, que deberá cumplir, en todo caso, los requisitos previstos en </a:t>
            </a:r>
            <a:r>
              <a:rPr lang="es-ES" sz="1800">
                <a:latin typeface="verdana"/>
                <a:ea typeface="verdana"/>
                <a:cs typeface="verdana"/>
                <a:sym typeface="verdana"/>
              </a:rPr>
              <a:t>la Ley2/23</a:t>
            </a:r>
            <a:br>
              <a:rPr lang="es-ES" sz="1800"/>
            </a:br>
            <a:endParaRPr sz="18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55" name="Shape 455"/>
        <p:cNvGrpSpPr/>
        <p:nvPr/>
      </p:nvGrpSpPr>
      <p:grpSpPr>
        <a:xfrm>
          <a:off x="0" y="0"/>
          <a:ext cx="0" cy="0"/>
          <a:chOff x="0" y="0"/>
          <a:chExt cx="0" cy="0"/>
        </a:xfrm>
      </p:grpSpPr>
      <p:sp>
        <p:nvSpPr>
          <p:cNvPr id="456" name="Google Shape;456;p37"/>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7" name="Google Shape;457;p37"/>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8" name="Google Shape;458;p37"/>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400"/>
              <a:buFont typeface="verdana"/>
              <a:buNone/>
            </a:pPr>
            <a:r>
              <a:rPr b="1" lang="es-ES" sz="3400">
                <a:solidFill>
                  <a:srgbClr val="FFFFFF"/>
                </a:solidFill>
                <a:latin typeface="verdana"/>
                <a:ea typeface="verdana"/>
                <a:cs typeface="verdana"/>
                <a:sym typeface="verdana"/>
              </a:rPr>
              <a:t>Sistema información para  g</a:t>
            </a:r>
            <a:r>
              <a:rPr b="1" i="0" lang="es-ES" sz="3400">
                <a:solidFill>
                  <a:srgbClr val="FFFFFF"/>
                </a:solidFill>
                <a:latin typeface="verdana"/>
                <a:ea typeface="verdana"/>
                <a:cs typeface="verdana"/>
                <a:sym typeface="verdana"/>
              </a:rPr>
              <a:t>rupos de sociedades.</a:t>
            </a:r>
            <a:br>
              <a:rPr b="1" i="0" lang="es-ES" sz="3400">
                <a:solidFill>
                  <a:srgbClr val="FFFFFF"/>
                </a:solidFill>
                <a:latin typeface="verdana"/>
                <a:ea typeface="verdana"/>
                <a:cs typeface="verdana"/>
                <a:sym typeface="verdana"/>
              </a:rPr>
            </a:br>
            <a:endParaRPr sz="3400">
              <a:solidFill>
                <a:srgbClr val="FFFFFF"/>
              </a:solidFill>
            </a:endParaRPr>
          </a:p>
        </p:txBody>
      </p:sp>
      <p:sp>
        <p:nvSpPr>
          <p:cNvPr id="459" name="Google Shape;459;p37"/>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0" name="Google Shape;460;p37"/>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lnSpcReduction="10000"/>
          </a:bodyPr>
          <a:lstStyle/>
          <a:p>
            <a:pPr indent="0" lvl="0" marL="0" rtl="0" algn="just">
              <a:lnSpc>
                <a:spcPct val="90000"/>
              </a:lnSpc>
              <a:spcBef>
                <a:spcPts val="0"/>
              </a:spcBef>
              <a:spcAft>
                <a:spcPts val="0"/>
              </a:spcAft>
              <a:buClr>
                <a:schemeClr val="dk1"/>
              </a:buClr>
              <a:buSzPts val="1800"/>
              <a:buNone/>
            </a:pPr>
            <a:r>
              <a:rPr b="0" i="0" lang="es-ES" sz="1800">
                <a:latin typeface="verdana"/>
                <a:ea typeface="verdana"/>
                <a:cs typeface="verdana"/>
                <a:sym typeface="verdana"/>
              </a:rPr>
              <a:t>En el caso de un grupo de empresas conforme al artículo 42 del Código de Comercio, la sociedad dominante aprobará una política general relativa al Sistema interno de información y a la defensa del informante, y asegurará la aplicación de sus principios en todas las entidades que lo integran, sin perjuicio de la autonomía e independencia de cada sociedad, subgrupo o conjunto de sociedades integrantes que, en su caso, pueda establecer el respectivo sistema de gobierno corporativo o de gobernanza del grupo, y de las modificaciones o adaptaciones que resulten necesarias para el cumplimiento de la normativa aplicable en cada caso.</a:t>
            </a:r>
            <a:endParaRPr/>
          </a:p>
          <a:p>
            <a:pPr indent="0" lvl="0" marL="0" rtl="0" algn="just">
              <a:lnSpc>
                <a:spcPct val="90000"/>
              </a:lnSpc>
              <a:spcBef>
                <a:spcPts val="1000"/>
              </a:spcBef>
              <a:spcAft>
                <a:spcPts val="0"/>
              </a:spcAft>
              <a:buClr>
                <a:schemeClr val="dk1"/>
              </a:buClr>
              <a:buSzPts val="1800"/>
              <a:buNone/>
            </a:pPr>
            <a:r>
              <a:rPr b="1" i="0" lang="es-ES" sz="1800">
                <a:latin typeface="verdana"/>
                <a:ea typeface="verdana"/>
                <a:cs typeface="verdana"/>
                <a:sym typeface="verdana"/>
              </a:rPr>
              <a:t>El Responsable del Sistema podrá ser uno para todo el grupo, o bien uno para cada sociedad integrante del mismo, subgrupo o conjunto de sociedades, en los términos que se establezcan por la citada política. Por su parte, el Sistema interno de información podrá ser uno para todo el grupo.</a:t>
            </a:r>
            <a:endParaRPr/>
          </a:p>
          <a:p>
            <a:pPr indent="0" lvl="0" marL="0" rtl="0" algn="just">
              <a:lnSpc>
                <a:spcPct val="90000"/>
              </a:lnSpc>
              <a:spcBef>
                <a:spcPts val="1000"/>
              </a:spcBef>
              <a:spcAft>
                <a:spcPts val="0"/>
              </a:spcAft>
              <a:buClr>
                <a:schemeClr val="dk1"/>
              </a:buClr>
              <a:buSzPts val="1800"/>
              <a:buNone/>
            </a:pPr>
            <a:r>
              <a:rPr b="0" i="0" lang="es-ES" sz="1800">
                <a:latin typeface="verdana"/>
                <a:ea typeface="verdana"/>
                <a:cs typeface="verdana"/>
                <a:sym typeface="verdana"/>
              </a:rPr>
              <a:t>Será admisible el intercambio de información entre los diferentes Responsables del Sistema del grupo, si los hubiera, para la adecuada coordinación y el mejor desempeño de sus funciones.</a:t>
            </a:r>
            <a:endParaRPr/>
          </a:p>
          <a:p>
            <a:pPr indent="-133350" lvl="0" marL="228600" rtl="0" algn="l">
              <a:lnSpc>
                <a:spcPct val="90000"/>
              </a:lnSpc>
              <a:spcBef>
                <a:spcPts val="1000"/>
              </a:spcBef>
              <a:spcAft>
                <a:spcPts val="0"/>
              </a:spcAft>
              <a:buClr>
                <a:schemeClr val="dk1"/>
              </a:buClr>
              <a:buSzPts val="1500"/>
              <a:buNone/>
            </a:pPr>
            <a:r>
              <a:t/>
            </a:r>
            <a:endParaRPr sz="150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4" name="Shape 464"/>
        <p:cNvGrpSpPr/>
        <p:nvPr/>
      </p:nvGrpSpPr>
      <p:grpSpPr>
        <a:xfrm>
          <a:off x="0" y="0"/>
          <a:ext cx="0" cy="0"/>
          <a:chOff x="0" y="0"/>
          <a:chExt cx="0" cy="0"/>
        </a:xfrm>
      </p:grpSpPr>
      <p:sp>
        <p:nvSpPr>
          <p:cNvPr id="465" name="Google Shape;465;p38"/>
          <p:cNvSpPr/>
          <p:nvPr/>
        </p:nvSpPr>
        <p:spPr>
          <a:xfrm>
            <a:off x="3048" y="4293"/>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6" name="Google Shape;466;p38"/>
          <p:cNvSpPr/>
          <p:nvPr/>
        </p:nvSpPr>
        <p:spPr>
          <a:xfrm>
            <a:off x="0" y="-4"/>
            <a:ext cx="4167268" cy="685800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7" name="Google Shape;467;p38"/>
          <p:cNvSpPr txBox="1"/>
          <p:nvPr>
            <p:ph type="title"/>
          </p:nvPr>
        </p:nvSpPr>
        <p:spPr>
          <a:xfrm>
            <a:off x="686834" y="591344"/>
            <a:ext cx="3200400" cy="558561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100"/>
              <a:buFont typeface="verdana"/>
              <a:buNone/>
            </a:pPr>
            <a:r>
              <a:rPr b="1" i="0" lang="es-ES" sz="4100">
                <a:solidFill>
                  <a:srgbClr val="FFFFFF"/>
                </a:solidFill>
                <a:latin typeface="verdana"/>
                <a:ea typeface="verdana"/>
                <a:cs typeface="verdana"/>
                <a:sym typeface="verdana"/>
              </a:rPr>
              <a:t>Entidades obligadas en el sector público.</a:t>
            </a:r>
            <a:br>
              <a:rPr b="1" i="0" lang="es-ES" sz="4100">
                <a:solidFill>
                  <a:srgbClr val="FFFFFF"/>
                </a:solidFill>
                <a:latin typeface="verdana"/>
                <a:ea typeface="verdana"/>
                <a:cs typeface="verdana"/>
                <a:sym typeface="verdana"/>
              </a:rPr>
            </a:br>
            <a:endParaRPr sz="4100">
              <a:solidFill>
                <a:srgbClr val="FFFFFF"/>
              </a:solidFill>
            </a:endParaRPr>
          </a:p>
        </p:txBody>
      </p:sp>
      <p:sp>
        <p:nvSpPr>
          <p:cNvPr id="468" name="Google Shape;468;p38"/>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69" name="Google Shape;469;p38"/>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300"/>
              <a:buFont typeface="Noto Sans Symbols"/>
              <a:buChar char="⮚"/>
            </a:pPr>
            <a:r>
              <a:rPr b="0" i="0" lang="es-ES" sz="1300">
                <a:latin typeface="verdana"/>
                <a:ea typeface="verdana"/>
                <a:cs typeface="verdana"/>
                <a:sym typeface="verdana"/>
              </a:rPr>
              <a:t>La Administración General del Estado, las Administraciones de las comunidades autónomas, ciudades con Estatuto de Autonomía y las entidades que integran la Administración Local.</a:t>
            </a:r>
            <a:endParaRPr/>
          </a:p>
          <a:p>
            <a:pPr indent="-228600" lvl="0" marL="228600" rtl="0" algn="l">
              <a:lnSpc>
                <a:spcPct val="90000"/>
              </a:lnSpc>
              <a:spcBef>
                <a:spcPts val="1000"/>
              </a:spcBef>
              <a:spcAft>
                <a:spcPts val="0"/>
              </a:spcAft>
              <a:buClr>
                <a:schemeClr val="dk1"/>
              </a:buClr>
              <a:buSzPts val="1300"/>
              <a:buFont typeface="Noto Sans Symbols"/>
              <a:buChar char="⮚"/>
            </a:pPr>
            <a:r>
              <a:rPr b="0" i="0" lang="es-ES" sz="1300">
                <a:latin typeface="verdana"/>
                <a:ea typeface="verdana"/>
                <a:cs typeface="verdana"/>
                <a:sym typeface="verdana"/>
              </a:rPr>
              <a:t>Los organismos y entidades públicas vinculadas o dependientes de alguna Administración pública, así como aquellas otras asociaciones y corporaciones en las que participen Administraciones y organismos públicos.</a:t>
            </a:r>
            <a:endParaRPr/>
          </a:p>
          <a:p>
            <a:pPr indent="-228600" lvl="0" marL="228600" rtl="0" algn="l">
              <a:lnSpc>
                <a:spcPct val="90000"/>
              </a:lnSpc>
              <a:spcBef>
                <a:spcPts val="1000"/>
              </a:spcBef>
              <a:spcAft>
                <a:spcPts val="0"/>
              </a:spcAft>
              <a:buClr>
                <a:schemeClr val="dk1"/>
              </a:buClr>
              <a:buSzPts val="1300"/>
              <a:buFont typeface="Noto Sans Symbols"/>
              <a:buChar char="⮚"/>
            </a:pPr>
            <a:r>
              <a:rPr b="0" i="0" lang="es-ES" sz="1300">
                <a:latin typeface="verdana"/>
                <a:ea typeface="verdana"/>
                <a:cs typeface="verdana"/>
                <a:sym typeface="verdana"/>
              </a:rPr>
              <a:t>Las autoridades administrativas independientes, el Banco de España y las entidades gestoras y servicios comunes de la Seguridad Social.</a:t>
            </a:r>
            <a:endParaRPr/>
          </a:p>
          <a:p>
            <a:pPr indent="-228600" lvl="0" marL="228600" rtl="0" algn="l">
              <a:lnSpc>
                <a:spcPct val="90000"/>
              </a:lnSpc>
              <a:spcBef>
                <a:spcPts val="1000"/>
              </a:spcBef>
              <a:spcAft>
                <a:spcPts val="0"/>
              </a:spcAft>
              <a:buClr>
                <a:schemeClr val="dk1"/>
              </a:buClr>
              <a:buSzPts val="1300"/>
              <a:buFont typeface="Noto Sans Symbols"/>
              <a:buChar char="⮚"/>
            </a:pPr>
            <a:r>
              <a:rPr b="0" i="0" lang="es-ES" sz="1300">
                <a:latin typeface="verdana"/>
                <a:ea typeface="verdana"/>
                <a:cs typeface="verdana"/>
                <a:sym typeface="verdana"/>
              </a:rPr>
              <a:t> Las universidades públicas.</a:t>
            </a:r>
            <a:endParaRPr/>
          </a:p>
          <a:p>
            <a:pPr indent="-228600" lvl="0" marL="228600" rtl="0" algn="l">
              <a:lnSpc>
                <a:spcPct val="90000"/>
              </a:lnSpc>
              <a:spcBef>
                <a:spcPts val="1000"/>
              </a:spcBef>
              <a:spcAft>
                <a:spcPts val="0"/>
              </a:spcAft>
              <a:buClr>
                <a:schemeClr val="dk1"/>
              </a:buClr>
              <a:buSzPts val="1300"/>
              <a:buFont typeface="Noto Sans Symbols"/>
              <a:buChar char="⮚"/>
            </a:pPr>
            <a:r>
              <a:rPr b="0" i="0" lang="es-ES" sz="1300">
                <a:latin typeface="verdana"/>
                <a:ea typeface="verdana"/>
                <a:cs typeface="verdana"/>
                <a:sym typeface="verdana"/>
              </a:rPr>
              <a:t> Las corporaciones de Derecho público.</a:t>
            </a:r>
            <a:endParaRPr/>
          </a:p>
          <a:p>
            <a:pPr indent="-228600" lvl="0" marL="228600" rtl="0" algn="l">
              <a:lnSpc>
                <a:spcPct val="90000"/>
              </a:lnSpc>
              <a:spcBef>
                <a:spcPts val="1000"/>
              </a:spcBef>
              <a:spcAft>
                <a:spcPts val="0"/>
              </a:spcAft>
              <a:buClr>
                <a:schemeClr val="dk1"/>
              </a:buClr>
              <a:buSzPts val="1300"/>
              <a:buFont typeface="Noto Sans Symbols"/>
              <a:buChar char="⮚"/>
            </a:pPr>
            <a:r>
              <a:rPr b="0" i="0" lang="es-ES" sz="1300">
                <a:latin typeface="verdana"/>
                <a:ea typeface="verdana"/>
                <a:cs typeface="verdana"/>
                <a:sym typeface="verdana"/>
              </a:rPr>
              <a:t>Las fundaciones del sector público</a:t>
            </a:r>
            <a:endParaRPr sz="1300">
              <a:latin typeface="verdana"/>
              <a:ea typeface="verdana"/>
              <a:cs typeface="verdana"/>
              <a:sym typeface="verdana"/>
            </a:endParaRPr>
          </a:p>
          <a:p>
            <a:pPr indent="-228600" lvl="0" marL="228600" rtl="0" algn="l">
              <a:lnSpc>
                <a:spcPct val="90000"/>
              </a:lnSpc>
              <a:spcBef>
                <a:spcPts val="1000"/>
              </a:spcBef>
              <a:spcAft>
                <a:spcPts val="0"/>
              </a:spcAft>
              <a:buClr>
                <a:schemeClr val="dk1"/>
              </a:buClr>
              <a:buSzPts val="1300"/>
              <a:buFont typeface="Noto Sans Symbols"/>
              <a:buChar char="⮚"/>
            </a:pPr>
            <a:r>
              <a:rPr b="0" i="0" lang="es-ES" sz="1300">
                <a:latin typeface="verdana"/>
                <a:ea typeface="verdana"/>
                <a:cs typeface="verdana"/>
                <a:sym typeface="verdana"/>
              </a:rPr>
              <a:t>Las sociedades mercantiles en cuyo capital social la participación, directa o indirecta publica. </a:t>
            </a:r>
            <a:endParaRPr/>
          </a:p>
          <a:p>
            <a:pPr indent="-228600" lvl="0" marL="228600" rtl="0" algn="l">
              <a:lnSpc>
                <a:spcPct val="90000"/>
              </a:lnSpc>
              <a:spcBef>
                <a:spcPts val="1000"/>
              </a:spcBef>
              <a:spcAft>
                <a:spcPts val="0"/>
              </a:spcAft>
              <a:buClr>
                <a:schemeClr val="dk1"/>
              </a:buClr>
              <a:buSzPts val="1300"/>
              <a:buFont typeface="Noto Sans Symbols"/>
              <a:buChar char="⮚"/>
            </a:pPr>
            <a:r>
              <a:rPr lang="es-ES" sz="1300">
                <a:latin typeface="verdana"/>
                <a:ea typeface="verdana"/>
                <a:cs typeface="verdana"/>
                <a:sym typeface="verdana"/>
              </a:rPr>
              <a:t>L</a:t>
            </a:r>
            <a:r>
              <a:rPr b="0" i="0" lang="es-ES" sz="1300">
                <a:latin typeface="verdana"/>
                <a:ea typeface="verdana"/>
                <a:cs typeface="verdana"/>
                <a:sym typeface="verdana"/>
              </a:rPr>
              <a:t>os órganos constitucionales, los de relevancia constitucional e instituciones autonómicas análogas a los anteriores.</a:t>
            </a:r>
            <a:endParaRPr/>
          </a:p>
          <a:p>
            <a:pPr indent="-228600" lvl="0" marL="228600" rtl="0" algn="l">
              <a:lnSpc>
                <a:spcPct val="90000"/>
              </a:lnSpc>
              <a:spcBef>
                <a:spcPts val="1000"/>
              </a:spcBef>
              <a:spcAft>
                <a:spcPts val="0"/>
              </a:spcAft>
              <a:buClr>
                <a:schemeClr val="dk1"/>
              </a:buClr>
              <a:buSzPts val="1300"/>
              <a:buFont typeface="Noto Sans Symbols"/>
              <a:buChar char="⮚"/>
            </a:pPr>
            <a:r>
              <a:rPr b="0" i="0" lang="es-ES" sz="1300">
                <a:latin typeface="verdana"/>
                <a:ea typeface="verdana"/>
                <a:cs typeface="verdana"/>
                <a:sym typeface="verdana"/>
              </a:rPr>
              <a:t>En caso de organismos públicos con funciones de comprobación o investigación de incumplimientos sujetos a esta norma, se distinguirá, al menos, entre un canal interno referente a los propios incumplimientos del organismo o su personal, y el canal externo referente a las comunicaciones que reciba de los incumplimientos de terceros cuya investigación corresponda a sus competencias.</a:t>
            </a:r>
            <a:endParaRPr/>
          </a:p>
          <a:p>
            <a:pPr indent="0" lvl="0" marL="0" rtl="0" algn="l">
              <a:lnSpc>
                <a:spcPct val="90000"/>
              </a:lnSpc>
              <a:spcBef>
                <a:spcPts val="1000"/>
              </a:spcBef>
              <a:spcAft>
                <a:spcPts val="0"/>
              </a:spcAft>
              <a:buClr>
                <a:schemeClr val="dk1"/>
              </a:buClr>
              <a:buSzPts val="1300"/>
              <a:buNone/>
            </a:pPr>
            <a:br>
              <a:rPr lang="es-ES" sz="1300"/>
            </a:br>
            <a:endParaRPr sz="13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3" name="Shape 473"/>
        <p:cNvGrpSpPr/>
        <p:nvPr/>
      </p:nvGrpSpPr>
      <p:grpSpPr>
        <a:xfrm>
          <a:off x="0" y="0"/>
          <a:ext cx="0" cy="0"/>
          <a:chOff x="0" y="0"/>
          <a:chExt cx="0" cy="0"/>
        </a:xfrm>
      </p:grpSpPr>
      <p:sp>
        <p:nvSpPr>
          <p:cNvPr id="474" name="Google Shape;474;p39"/>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5" name="Google Shape;475;p39"/>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 name="Google Shape;476;p39"/>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400"/>
              <a:buFont typeface="verdana"/>
              <a:buNone/>
            </a:pPr>
            <a:r>
              <a:rPr b="1" i="0" lang="es-ES" sz="3400">
                <a:solidFill>
                  <a:srgbClr val="FFFFFF"/>
                </a:solidFill>
                <a:latin typeface="verdana"/>
                <a:ea typeface="verdana"/>
                <a:cs typeface="verdana"/>
                <a:sym typeface="verdana"/>
              </a:rPr>
              <a:t>Medios compartidos en el sector público.</a:t>
            </a:r>
            <a:br>
              <a:rPr b="1" i="0" lang="es-ES" sz="3400">
                <a:solidFill>
                  <a:srgbClr val="FFFFFF"/>
                </a:solidFill>
                <a:latin typeface="verdana"/>
                <a:ea typeface="verdana"/>
                <a:cs typeface="verdana"/>
                <a:sym typeface="verdana"/>
              </a:rPr>
            </a:br>
            <a:endParaRPr sz="3400">
              <a:solidFill>
                <a:srgbClr val="FFFFFF"/>
              </a:solidFill>
            </a:endParaRPr>
          </a:p>
        </p:txBody>
      </p:sp>
      <p:sp>
        <p:nvSpPr>
          <p:cNvPr id="477" name="Google Shape;477;p39"/>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78" name="Google Shape;478;p39"/>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b="0" i="0" lang="es-ES">
                <a:latin typeface="verdana"/>
                <a:ea typeface="verdana"/>
                <a:cs typeface="verdana"/>
                <a:sym typeface="verdana"/>
              </a:rPr>
              <a:t>Los municipios de menos de 10.000 habitantes, entre sí o con cualesquiera otras Administraciones públicas que se ubiquen dentro del territorio de la comunidad autónoma, podrán compartir el Sistema interno de información y los recursos destinados a las investigaciones y las tramitaciones.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7" name="Shape 107"/>
        <p:cNvGrpSpPr/>
        <p:nvPr/>
      </p:nvGrpSpPr>
      <p:grpSpPr>
        <a:xfrm>
          <a:off x="0" y="0"/>
          <a:ext cx="0" cy="0"/>
          <a:chOff x="0" y="0"/>
          <a:chExt cx="0" cy="0"/>
        </a:xfrm>
      </p:grpSpPr>
      <p:sp>
        <p:nvSpPr>
          <p:cNvPr id="108" name="Google Shape;108;p4"/>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9" name="Google Shape;109;p4"/>
          <p:cNvSpPr/>
          <p:nvPr/>
        </p:nvSpPr>
        <p:spPr>
          <a:xfrm flipH="1">
            <a:off x="2" y="0"/>
            <a:ext cx="12191998" cy="1575955"/>
          </a:xfrm>
          <a:prstGeom prst="rect">
            <a:avLst/>
          </a:prstGeom>
          <a:gradFill>
            <a:gsLst>
              <a:gs pos="0">
                <a:srgbClr val="000000">
                  <a:alpha val="95686"/>
                </a:srgbClr>
              </a:gs>
              <a:gs pos="100000">
                <a:srgbClr val="2F5496"/>
              </a:gs>
            </a:gsLst>
            <a:lin ang="8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10" name="Google Shape;110;p4"/>
          <p:cNvSpPr/>
          <p:nvPr/>
        </p:nvSpPr>
        <p:spPr>
          <a:xfrm flipH="1" rot="10800000">
            <a:off x="8128857" y="0"/>
            <a:ext cx="4063143" cy="1576412"/>
          </a:xfrm>
          <a:prstGeom prst="rect">
            <a:avLst/>
          </a:prstGeom>
          <a:gradFill>
            <a:gsLst>
              <a:gs pos="0">
                <a:srgbClr val="1F3864">
                  <a:alpha val="67843"/>
                </a:srgbClr>
              </a:gs>
              <a:gs pos="19000">
                <a:srgbClr val="1F3864">
                  <a:alpha val="67843"/>
                </a:srgbClr>
              </a:gs>
              <a:gs pos="100000">
                <a:srgbClr val="4472C4">
                  <a:alpha val="78823"/>
                </a:srgbClr>
              </a:gs>
            </a:gsLst>
            <a:lin ang="19199999"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11" name="Google Shape;111;p4"/>
          <p:cNvSpPr/>
          <p:nvPr/>
        </p:nvSpPr>
        <p:spPr>
          <a:xfrm rot="5400000">
            <a:off x="5307777" y="-5307778"/>
            <a:ext cx="1576446" cy="12192002"/>
          </a:xfrm>
          <a:prstGeom prst="rect">
            <a:avLst/>
          </a:prstGeom>
          <a:gradFill>
            <a:gsLst>
              <a:gs pos="0">
                <a:srgbClr val="4472C4">
                  <a:alpha val="0"/>
                </a:srgbClr>
              </a:gs>
              <a:gs pos="23000">
                <a:srgbClr val="4472C4">
                  <a:alpha val="0"/>
                </a:srgbClr>
              </a:gs>
              <a:gs pos="99000">
                <a:srgbClr val="000000">
                  <a:alpha val="73725"/>
                </a:srgbClr>
              </a:gs>
              <a:gs pos="100000">
                <a:srgbClr val="000000">
                  <a:alpha val="73725"/>
                </a:srgbClr>
              </a:gs>
            </a:gsLst>
            <a:lin ang="20399999"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12" name="Google Shape;112;p4"/>
          <p:cNvSpPr txBox="1"/>
          <p:nvPr>
            <p:ph type="title"/>
          </p:nvPr>
        </p:nvSpPr>
        <p:spPr>
          <a:xfrm>
            <a:off x="1371597" y="348865"/>
            <a:ext cx="10044023" cy="87772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000"/>
              <a:buFont typeface="Calibri"/>
              <a:buNone/>
            </a:pPr>
            <a:r>
              <a:rPr lang="es-ES" sz="4000">
                <a:solidFill>
                  <a:srgbClr val="FFFFFF"/>
                </a:solidFill>
              </a:rPr>
              <a:t>Agenda del curso </a:t>
            </a:r>
            <a:endParaRPr/>
          </a:p>
        </p:txBody>
      </p:sp>
      <p:grpSp>
        <p:nvGrpSpPr>
          <p:cNvPr id="113" name="Google Shape;113;p4"/>
          <p:cNvGrpSpPr/>
          <p:nvPr/>
        </p:nvGrpSpPr>
        <p:grpSpPr>
          <a:xfrm>
            <a:off x="951401" y="2114125"/>
            <a:ext cx="10313137" cy="4189712"/>
            <a:chOff x="307345" y="1546"/>
            <a:chExt cx="10313137" cy="4189712"/>
          </a:xfrm>
        </p:grpSpPr>
        <p:sp>
          <p:nvSpPr>
            <p:cNvPr id="114" name="Google Shape;114;p4"/>
            <p:cNvSpPr/>
            <p:nvPr/>
          </p:nvSpPr>
          <p:spPr>
            <a:xfrm>
              <a:off x="307345" y="1546"/>
              <a:ext cx="3222855" cy="1933713"/>
            </a:xfrm>
            <a:prstGeom prst="rect">
              <a:avLst/>
            </a:prstGeom>
            <a:solidFill>
              <a:schemeClr val="accent2"/>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4"/>
            <p:cNvSpPr txBox="1"/>
            <p:nvPr/>
          </p:nvSpPr>
          <p:spPr>
            <a:xfrm>
              <a:off x="307345" y="1546"/>
              <a:ext cx="3222855" cy="1933713"/>
            </a:xfrm>
            <a:prstGeom prst="rect">
              <a:avLst/>
            </a:prstGeom>
            <a:noFill/>
            <a:ln>
              <a:noFill/>
            </a:ln>
          </p:spPr>
          <p:txBody>
            <a:bodyPr anchorCtr="0" anchor="ctr" bIns="125725" lIns="125725" spcFirstLastPara="1" rIns="125725" wrap="square" tIns="125725">
              <a:noAutofit/>
            </a:bodyPr>
            <a:lstStyle/>
            <a:p>
              <a:pPr indent="0" lvl="0" marL="0" marR="0" rtl="0" algn="ctr">
                <a:lnSpc>
                  <a:spcPct val="90000"/>
                </a:lnSpc>
                <a:spcBef>
                  <a:spcPts val="0"/>
                </a:spcBef>
                <a:spcAft>
                  <a:spcPts val="0"/>
                </a:spcAft>
                <a:buClr>
                  <a:schemeClr val="lt1"/>
                </a:buClr>
                <a:buSzPts val="3300"/>
                <a:buFont typeface="Calibri"/>
                <a:buNone/>
              </a:pPr>
              <a:r>
                <a:rPr b="0" i="0" lang="es-ES" sz="3300" u="none" cap="none" strike="noStrike">
                  <a:solidFill>
                    <a:schemeClr val="lt1"/>
                  </a:solidFill>
                  <a:latin typeface="Calibri"/>
                  <a:ea typeface="Calibri"/>
                  <a:cs typeface="Calibri"/>
                  <a:sym typeface="Calibri"/>
                </a:rPr>
                <a:t>Canales de denuncia: estado de la situación </a:t>
              </a:r>
              <a:endParaRPr b="0" i="0" sz="3300" u="none" cap="none" strike="noStrike">
                <a:solidFill>
                  <a:schemeClr val="lt1"/>
                </a:solidFill>
                <a:latin typeface="Calibri"/>
                <a:ea typeface="Calibri"/>
                <a:cs typeface="Calibri"/>
                <a:sym typeface="Calibri"/>
              </a:endParaRPr>
            </a:p>
          </p:txBody>
        </p:sp>
        <p:sp>
          <p:nvSpPr>
            <p:cNvPr id="116" name="Google Shape;116;p4"/>
            <p:cNvSpPr/>
            <p:nvPr/>
          </p:nvSpPr>
          <p:spPr>
            <a:xfrm>
              <a:off x="3852486" y="1546"/>
              <a:ext cx="3222855" cy="1933713"/>
            </a:xfrm>
            <a:prstGeom prst="rect">
              <a:avLst/>
            </a:prstGeom>
            <a:solidFill>
              <a:schemeClr val="accent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4"/>
            <p:cNvSpPr txBox="1"/>
            <p:nvPr/>
          </p:nvSpPr>
          <p:spPr>
            <a:xfrm>
              <a:off x="3852486" y="1546"/>
              <a:ext cx="3222855" cy="1933713"/>
            </a:xfrm>
            <a:prstGeom prst="rect">
              <a:avLst/>
            </a:prstGeom>
            <a:noFill/>
            <a:ln>
              <a:noFill/>
            </a:ln>
          </p:spPr>
          <p:txBody>
            <a:bodyPr anchorCtr="0" anchor="ctr" bIns="125725" lIns="125725" spcFirstLastPara="1" rIns="125725" wrap="square" tIns="125725">
              <a:noAutofit/>
            </a:bodyPr>
            <a:lstStyle/>
            <a:p>
              <a:pPr indent="0" lvl="0" marL="0" marR="0" rtl="0" algn="ctr">
                <a:lnSpc>
                  <a:spcPct val="90000"/>
                </a:lnSpc>
                <a:spcBef>
                  <a:spcPts val="0"/>
                </a:spcBef>
                <a:spcAft>
                  <a:spcPts val="0"/>
                </a:spcAft>
                <a:buClr>
                  <a:schemeClr val="lt1"/>
                </a:buClr>
                <a:buSzPts val="3300"/>
                <a:buFont typeface="Calibri"/>
                <a:buNone/>
              </a:pPr>
              <a:r>
                <a:rPr b="0" i="0" lang="es-ES" sz="3300" u="none" cap="none" strike="noStrike">
                  <a:solidFill>
                    <a:schemeClr val="lt1"/>
                  </a:solidFill>
                  <a:latin typeface="Calibri"/>
                  <a:ea typeface="Calibri"/>
                  <a:cs typeface="Calibri"/>
                  <a:sym typeface="Calibri"/>
                </a:rPr>
                <a:t>Directiva </a:t>
              </a:r>
              <a:endParaRPr b="0" i="0" sz="3300" u="none" cap="none" strike="noStrike">
                <a:solidFill>
                  <a:schemeClr val="lt1"/>
                </a:solidFill>
                <a:latin typeface="Calibri"/>
                <a:ea typeface="Calibri"/>
                <a:cs typeface="Calibri"/>
                <a:sym typeface="Calibri"/>
              </a:endParaRPr>
            </a:p>
          </p:txBody>
        </p:sp>
        <p:sp>
          <p:nvSpPr>
            <p:cNvPr id="118" name="Google Shape;118;p4"/>
            <p:cNvSpPr/>
            <p:nvPr/>
          </p:nvSpPr>
          <p:spPr>
            <a:xfrm>
              <a:off x="7397627" y="1546"/>
              <a:ext cx="3222855" cy="1933713"/>
            </a:xfrm>
            <a:prstGeom prst="rect">
              <a:avLst/>
            </a:prstGeom>
            <a:solidFill>
              <a:schemeClr val="accent4"/>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4"/>
            <p:cNvSpPr txBox="1"/>
            <p:nvPr/>
          </p:nvSpPr>
          <p:spPr>
            <a:xfrm>
              <a:off x="7397627" y="1546"/>
              <a:ext cx="3222855" cy="1933713"/>
            </a:xfrm>
            <a:prstGeom prst="rect">
              <a:avLst/>
            </a:prstGeom>
            <a:noFill/>
            <a:ln>
              <a:noFill/>
            </a:ln>
          </p:spPr>
          <p:txBody>
            <a:bodyPr anchorCtr="0" anchor="ctr" bIns="125725" lIns="125725" spcFirstLastPara="1" rIns="125725" wrap="square" tIns="125725">
              <a:noAutofit/>
            </a:bodyPr>
            <a:lstStyle/>
            <a:p>
              <a:pPr indent="0" lvl="0" marL="0" marR="0" rtl="0" algn="ctr">
                <a:lnSpc>
                  <a:spcPct val="90000"/>
                </a:lnSpc>
                <a:spcBef>
                  <a:spcPts val="0"/>
                </a:spcBef>
                <a:spcAft>
                  <a:spcPts val="0"/>
                </a:spcAft>
                <a:buClr>
                  <a:schemeClr val="lt1"/>
                </a:buClr>
                <a:buSzPts val="3300"/>
                <a:buFont typeface="Calibri"/>
                <a:buNone/>
              </a:pPr>
              <a:r>
                <a:rPr b="0" i="0" lang="es-ES" sz="3300" u="none" cap="none" strike="noStrike">
                  <a:solidFill>
                    <a:schemeClr val="lt1"/>
                  </a:solidFill>
                  <a:latin typeface="Calibri"/>
                  <a:ea typeface="Calibri"/>
                  <a:cs typeface="Calibri"/>
                  <a:sym typeface="Calibri"/>
                </a:rPr>
                <a:t>Ley </a:t>
              </a:r>
              <a:endParaRPr b="0" i="0" sz="3300" u="none" cap="none" strike="noStrike">
                <a:solidFill>
                  <a:schemeClr val="lt1"/>
                </a:solidFill>
                <a:latin typeface="Calibri"/>
                <a:ea typeface="Calibri"/>
                <a:cs typeface="Calibri"/>
                <a:sym typeface="Calibri"/>
              </a:endParaRPr>
            </a:p>
          </p:txBody>
        </p:sp>
        <p:sp>
          <p:nvSpPr>
            <p:cNvPr id="120" name="Google Shape;120;p4"/>
            <p:cNvSpPr/>
            <p:nvPr/>
          </p:nvSpPr>
          <p:spPr>
            <a:xfrm>
              <a:off x="307345" y="2257545"/>
              <a:ext cx="3222855" cy="1933713"/>
            </a:xfrm>
            <a:prstGeom prst="rect">
              <a:avLst/>
            </a:prstGeom>
            <a:solidFill>
              <a:srgbClr val="599BD5"/>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4"/>
            <p:cNvSpPr txBox="1"/>
            <p:nvPr/>
          </p:nvSpPr>
          <p:spPr>
            <a:xfrm>
              <a:off x="307345" y="2257545"/>
              <a:ext cx="3222855" cy="1933713"/>
            </a:xfrm>
            <a:prstGeom prst="rect">
              <a:avLst/>
            </a:prstGeom>
            <a:noFill/>
            <a:ln>
              <a:noFill/>
            </a:ln>
          </p:spPr>
          <p:txBody>
            <a:bodyPr anchorCtr="0" anchor="ctr" bIns="125725" lIns="125725" spcFirstLastPara="1" rIns="125725" wrap="square" tIns="125725">
              <a:noAutofit/>
            </a:bodyPr>
            <a:lstStyle/>
            <a:p>
              <a:pPr indent="0" lvl="0" marL="0" marR="0" rtl="0" algn="ctr">
                <a:lnSpc>
                  <a:spcPct val="90000"/>
                </a:lnSpc>
                <a:spcBef>
                  <a:spcPts val="0"/>
                </a:spcBef>
                <a:spcAft>
                  <a:spcPts val="0"/>
                </a:spcAft>
                <a:buClr>
                  <a:schemeClr val="lt1"/>
                </a:buClr>
                <a:buSzPts val="3300"/>
                <a:buFont typeface="Calibri"/>
                <a:buNone/>
              </a:pPr>
              <a:r>
                <a:rPr b="0" i="0" lang="es-ES" sz="3300" u="none" cap="none" strike="noStrike">
                  <a:solidFill>
                    <a:schemeClr val="lt1"/>
                  </a:solidFill>
                  <a:latin typeface="Calibri"/>
                  <a:ea typeface="Calibri"/>
                  <a:cs typeface="Calibri"/>
                  <a:sym typeface="Calibri"/>
                </a:rPr>
                <a:t>Principales novedades </a:t>
              </a:r>
              <a:endParaRPr b="0" i="0" sz="3300" u="none" cap="none" strike="noStrike">
                <a:solidFill>
                  <a:schemeClr val="lt1"/>
                </a:solidFill>
                <a:latin typeface="Calibri"/>
                <a:ea typeface="Calibri"/>
                <a:cs typeface="Calibri"/>
                <a:sym typeface="Calibri"/>
              </a:endParaRPr>
            </a:p>
          </p:txBody>
        </p:sp>
        <p:sp>
          <p:nvSpPr>
            <p:cNvPr id="122" name="Google Shape;122;p4"/>
            <p:cNvSpPr/>
            <p:nvPr/>
          </p:nvSpPr>
          <p:spPr>
            <a:xfrm>
              <a:off x="3852486" y="2257545"/>
              <a:ext cx="3222855" cy="1933713"/>
            </a:xfrm>
            <a:prstGeom prst="rect">
              <a:avLst/>
            </a:prstGeom>
            <a:solidFill>
              <a:schemeClr val="accent6"/>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4"/>
            <p:cNvSpPr txBox="1"/>
            <p:nvPr/>
          </p:nvSpPr>
          <p:spPr>
            <a:xfrm>
              <a:off x="3852486" y="2257545"/>
              <a:ext cx="3222855" cy="1933713"/>
            </a:xfrm>
            <a:prstGeom prst="rect">
              <a:avLst/>
            </a:prstGeom>
            <a:noFill/>
            <a:ln>
              <a:noFill/>
            </a:ln>
          </p:spPr>
          <p:txBody>
            <a:bodyPr anchorCtr="0" anchor="ctr" bIns="125725" lIns="125725" spcFirstLastPara="1" rIns="125725" wrap="square" tIns="125725">
              <a:noAutofit/>
            </a:bodyPr>
            <a:lstStyle/>
            <a:p>
              <a:pPr indent="0" lvl="0" marL="0" marR="0" rtl="0" algn="ctr">
                <a:lnSpc>
                  <a:spcPct val="90000"/>
                </a:lnSpc>
                <a:spcBef>
                  <a:spcPts val="0"/>
                </a:spcBef>
                <a:spcAft>
                  <a:spcPts val="0"/>
                </a:spcAft>
                <a:buClr>
                  <a:schemeClr val="lt1"/>
                </a:buClr>
                <a:buSzPts val="3300"/>
                <a:buFont typeface="Calibri"/>
                <a:buNone/>
              </a:pPr>
              <a:r>
                <a:rPr b="0" i="0" lang="es-ES" sz="3300" u="none" cap="none" strike="noStrike">
                  <a:solidFill>
                    <a:schemeClr val="lt1"/>
                  </a:solidFill>
                  <a:latin typeface="Calibri"/>
                  <a:ea typeface="Calibri"/>
                  <a:cs typeface="Calibri"/>
                  <a:sym typeface="Calibri"/>
                </a:rPr>
                <a:t>Conclusiones </a:t>
              </a:r>
              <a:endParaRPr b="0" i="0" sz="3300" u="none" cap="none" strike="noStrike">
                <a:solidFill>
                  <a:schemeClr val="lt1"/>
                </a:solidFill>
                <a:latin typeface="Calibri"/>
                <a:ea typeface="Calibri"/>
                <a:cs typeface="Calibri"/>
                <a:sym typeface="Calibri"/>
              </a:endParaRPr>
            </a:p>
          </p:txBody>
        </p:sp>
        <p:sp>
          <p:nvSpPr>
            <p:cNvPr id="124" name="Google Shape;124;p4"/>
            <p:cNvSpPr/>
            <p:nvPr/>
          </p:nvSpPr>
          <p:spPr>
            <a:xfrm>
              <a:off x="7397627" y="2257545"/>
              <a:ext cx="3222855" cy="1933713"/>
            </a:xfrm>
            <a:prstGeom prst="rect">
              <a:avLst/>
            </a:prstGeom>
            <a:solidFill>
              <a:schemeClr val="accent2"/>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4"/>
            <p:cNvSpPr txBox="1"/>
            <p:nvPr/>
          </p:nvSpPr>
          <p:spPr>
            <a:xfrm>
              <a:off x="7397627" y="2257545"/>
              <a:ext cx="3222855" cy="1933713"/>
            </a:xfrm>
            <a:prstGeom prst="rect">
              <a:avLst/>
            </a:prstGeom>
            <a:noFill/>
            <a:ln>
              <a:noFill/>
            </a:ln>
          </p:spPr>
          <p:txBody>
            <a:bodyPr anchorCtr="0" anchor="ctr" bIns="125725" lIns="125725" spcFirstLastPara="1" rIns="125725" wrap="square" tIns="125725">
              <a:noAutofit/>
            </a:bodyPr>
            <a:lstStyle/>
            <a:p>
              <a:pPr indent="0" lvl="0" marL="0" marR="0" rtl="0" algn="ctr">
                <a:lnSpc>
                  <a:spcPct val="90000"/>
                </a:lnSpc>
                <a:spcBef>
                  <a:spcPts val="0"/>
                </a:spcBef>
                <a:spcAft>
                  <a:spcPts val="0"/>
                </a:spcAft>
                <a:buClr>
                  <a:schemeClr val="lt1"/>
                </a:buClr>
                <a:buSzPts val="3300"/>
                <a:buFont typeface="Calibri"/>
                <a:buNone/>
              </a:pPr>
              <a:r>
                <a:rPr b="0" i="0" lang="es-ES" sz="3300" u="none" cap="none" strike="noStrike">
                  <a:solidFill>
                    <a:schemeClr val="lt1"/>
                  </a:solidFill>
                  <a:latin typeface="Calibri"/>
                  <a:ea typeface="Calibri"/>
                  <a:cs typeface="Calibri"/>
                  <a:sym typeface="Calibri"/>
                </a:rPr>
                <a:t>Lecciones aprendidas </a:t>
              </a:r>
              <a:endParaRPr b="0" i="0" sz="3300" u="none" cap="none" strike="noStrike">
                <a:solidFill>
                  <a:schemeClr val="lt1"/>
                </a:solidFill>
                <a:latin typeface="Calibri"/>
                <a:ea typeface="Calibri"/>
                <a:cs typeface="Calibri"/>
                <a:sym typeface="Calibri"/>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82" name="Shape 482"/>
        <p:cNvGrpSpPr/>
        <p:nvPr/>
      </p:nvGrpSpPr>
      <p:grpSpPr>
        <a:xfrm>
          <a:off x="0" y="0"/>
          <a:ext cx="0" cy="0"/>
          <a:chOff x="0" y="0"/>
          <a:chExt cx="0" cy="0"/>
        </a:xfrm>
      </p:grpSpPr>
      <p:sp>
        <p:nvSpPr>
          <p:cNvPr id="483" name="Google Shape;483;p40"/>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4" name="Google Shape;484;p40"/>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 name="Google Shape;485;p40"/>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400"/>
              <a:buFont typeface="verdana"/>
              <a:buNone/>
            </a:pPr>
            <a:r>
              <a:rPr b="1" i="0" lang="es-ES" sz="3400">
                <a:solidFill>
                  <a:srgbClr val="FFFFFF"/>
                </a:solidFill>
                <a:latin typeface="verdana"/>
                <a:ea typeface="verdana"/>
                <a:cs typeface="verdana"/>
                <a:sym typeface="verdana"/>
              </a:rPr>
              <a:t>Gestión del Sistema interno de información entidad pulbica por tercero externo.</a:t>
            </a:r>
            <a:br>
              <a:rPr b="1" i="0" lang="es-ES" sz="3400">
                <a:solidFill>
                  <a:srgbClr val="FFFFFF"/>
                </a:solidFill>
                <a:latin typeface="verdana"/>
                <a:ea typeface="verdana"/>
                <a:cs typeface="verdana"/>
                <a:sym typeface="verdana"/>
              </a:rPr>
            </a:br>
            <a:endParaRPr sz="3400">
              <a:solidFill>
                <a:srgbClr val="FFFFFF"/>
              </a:solidFill>
            </a:endParaRPr>
          </a:p>
        </p:txBody>
      </p:sp>
      <p:sp>
        <p:nvSpPr>
          <p:cNvPr id="486" name="Google Shape;486;p40"/>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487" name="Google Shape;487;p40"/>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2600"/>
              <a:buNone/>
            </a:pPr>
            <a:r>
              <a:rPr b="0" i="0" lang="es-ES" sz="2600">
                <a:latin typeface="verdana"/>
                <a:ea typeface="verdana"/>
                <a:cs typeface="verdana"/>
                <a:sym typeface="verdana"/>
              </a:rPr>
              <a:t>La gestión del Sistema interno de información por un tercero externo en el ámbito de la Administración General del Estado, las Administraciones autonómicas y ciudades con Estatuto de Autonomía y las Entidades que integran la Administración Local </a:t>
            </a:r>
            <a:r>
              <a:rPr b="1" i="0" lang="es-ES">
                <a:latin typeface="verdana"/>
                <a:ea typeface="verdana"/>
                <a:cs typeface="verdana"/>
                <a:sym typeface="verdana"/>
              </a:rPr>
              <a:t>solo podrá acordarse en aquellos casos en que se acredite insuficiencia de medios propios</a:t>
            </a:r>
            <a:endParaRPr b="1">
              <a:latin typeface="verdana"/>
              <a:ea typeface="verdana"/>
              <a:cs typeface="verdana"/>
              <a:sym typeface="verdana"/>
            </a:endParaRPr>
          </a:p>
          <a:p>
            <a:pPr indent="0" lvl="0" marL="0" rtl="0" algn="l">
              <a:lnSpc>
                <a:spcPct val="90000"/>
              </a:lnSpc>
              <a:spcBef>
                <a:spcPts val="1000"/>
              </a:spcBef>
              <a:spcAft>
                <a:spcPts val="0"/>
              </a:spcAft>
              <a:buClr>
                <a:schemeClr val="dk1"/>
              </a:buClr>
              <a:buSzPts val="2800"/>
              <a:buNone/>
            </a:pPr>
            <a:r>
              <a:rPr b="1" i="0" lang="es-ES">
                <a:latin typeface="verdana"/>
                <a:ea typeface="verdana"/>
                <a:cs typeface="verdana"/>
                <a:sym typeface="verdana"/>
              </a:rPr>
              <a:t>Esta gestión comprenderá únicamente el procedimiento para la recepción de las informaciones sobre infracciones y, en todo caso, tendrá carácter exclusivamente instrumental.</a:t>
            </a:r>
            <a:endParaRPr/>
          </a:p>
          <a:p>
            <a:pPr indent="-63500" lvl="0" marL="228600" rtl="0" algn="l">
              <a:lnSpc>
                <a:spcPct val="90000"/>
              </a:lnSpc>
              <a:spcBef>
                <a:spcPts val="1000"/>
              </a:spcBef>
              <a:spcAft>
                <a:spcPts val="0"/>
              </a:spcAft>
              <a:buClr>
                <a:schemeClr val="dk1"/>
              </a:buClr>
              <a:buSzPts val="2600"/>
              <a:buNone/>
            </a:pPr>
            <a:r>
              <a:t/>
            </a:r>
            <a:endParaRPr sz="26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1" name="Shape 491"/>
        <p:cNvGrpSpPr/>
        <p:nvPr/>
      </p:nvGrpSpPr>
      <p:grpSpPr>
        <a:xfrm>
          <a:off x="0" y="0"/>
          <a:ext cx="0" cy="0"/>
          <a:chOff x="0" y="0"/>
          <a:chExt cx="0" cy="0"/>
        </a:xfrm>
      </p:grpSpPr>
      <p:sp>
        <p:nvSpPr>
          <p:cNvPr id="492" name="Google Shape;492;p41"/>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3" name="Google Shape;493;p41"/>
          <p:cNvSpPr/>
          <p:nvPr/>
        </p:nvSpPr>
        <p:spPr>
          <a:xfrm rot="8888549">
            <a:off x="-1059473" y="-1108988"/>
            <a:ext cx="7179830" cy="5226565"/>
          </a:xfrm>
          <a:custGeom>
            <a:rect b="b" l="l" r="r" t="t"/>
            <a:pathLst>
              <a:path extrusionOk="0" h="5226565" w="7179830">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4" name="Google Shape;494;p41"/>
          <p:cNvSpPr txBox="1"/>
          <p:nvPr>
            <p:ph type="title"/>
          </p:nvPr>
        </p:nvSpPr>
        <p:spPr>
          <a:xfrm>
            <a:off x="841246" y="673770"/>
            <a:ext cx="3644489" cy="24144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FFFF"/>
              </a:buClr>
              <a:buSzPts val="5400"/>
              <a:buFont typeface="Calibri"/>
              <a:buNone/>
            </a:pPr>
            <a:r>
              <a:rPr lang="es-ES" sz="5400">
                <a:solidFill>
                  <a:srgbClr val="FFFFFF"/>
                </a:solidFill>
              </a:rPr>
              <a:t>Tratamiento de datos </a:t>
            </a:r>
            <a:endParaRPr/>
          </a:p>
        </p:txBody>
      </p:sp>
      <p:sp>
        <p:nvSpPr>
          <p:cNvPr id="495" name="Google Shape;495;p41"/>
          <p:cNvSpPr txBox="1"/>
          <p:nvPr>
            <p:ph idx="1" type="body"/>
          </p:nvPr>
        </p:nvSpPr>
        <p:spPr>
          <a:xfrm>
            <a:off x="5832764" y="882315"/>
            <a:ext cx="5517989" cy="5975685"/>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1500"/>
              <a:buChar char="•"/>
            </a:pPr>
            <a:r>
              <a:rPr lang="es-ES" sz="1500"/>
              <a:t>Información sobre Protección de Datos personales y ejercicio de derechos. </a:t>
            </a:r>
            <a:endParaRPr/>
          </a:p>
          <a:p>
            <a:pPr indent="-228600" lvl="0" marL="228600" rtl="0" algn="l">
              <a:lnSpc>
                <a:spcPct val="90000"/>
              </a:lnSpc>
              <a:spcBef>
                <a:spcPts val="1000"/>
              </a:spcBef>
              <a:spcAft>
                <a:spcPts val="0"/>
              </a:spcAft>
              <a:buClr>
                <a:schemeClr val="dk1"/>
              </a:buClr>
              <a:buSzPts val="1500"/>
              <a:buChar char="•"/>
            </a:pPr>
            <a:r>
              <a:rPr lang="es-ES" sz="1500"/>
              <a:t>Tratamiento de datos personales por responsable del sistema, responsable RRHH, director legal, encargados del tratamiento delegado (instructor) y delegado de protección de datos. </a:t>
            </a:r>
            <a:endParaRPr/>
          </a:p>
          <a:p>
            <a:pPr indent="-228600" lvl="0" marL="228600" rtl="0" algn="l">
              <a:lnSpc>
                <a:spcPct val="90000"/>
              </a:lnSpc>
              <a:spcBef>
                <a:spcPts val="1000"/>
              </a:spcBef>
              <a:spcAft>
                <a:spcPts val="0"/>
              </a:spcAft>
              <a:buClr>
                <a:schemeClr val="dk1"/>
              </a:buClr>
              <a:buSzPts val="1800"/>
              <a:buChar char="•"/>
            </a:pPr>
            <a:r>
              <a:rPr lang="es-ES" sz="1800"/>
              <a:t>Se pueden comunicar a terceros cuando resulte necesario para la adopción de medidas correctoras en la entidad. Tramitación de los procedimientos sancionadores o penales que procedan. </a:t>
            </a:r>
            <a:endParaRPr/>
          </a:p>
          <a:p>
            <a:pPr indent="-228600" lvl="0" marL="228600" rtl="0" algn="l">
              <a:lnSpc>
                <a:spcPct val="90000"/>
              </a:lnSpc>
              <a:spcBef>
                <a:spcPts val="1000"/>
              </a:spcBef>
              <a:spcAft>
                <a:spcPts val="0"/>
              </a:spcAft>
              <a:buClr>
                <a:schemeClr val="dk1"/>
              </a:buClr>
              <a:buSzPts val="1800"/>
              <a:buChar char="•"/>
            </a:pPr>
            <a:r>
              <a:rPr lang="es-ES" sz="1800"/>
              <a:t>En todo caso, transcurridos 3 meses desde la recepción de la comunicación sin que se hubiesen iniciado actuaciones de investigación, deberá procederse a su supresión, salvo que la finalidad de la conservación sea dejar evidencia del funcionamiento del sistema. </a:t>
            </a:r>
            <a:endParaRPr/>
          </a:p>
          <a:p>
            <a:pPr indent="-228600" lvl="0" marL="228600" rtl="0" algn="l">
              <a:lnSpc>
                <a:spcPct val="90000"/>
              </a:lnSpc>
              <a:spcBef>
                <a:spcPts val="1000"/>
              </a:spcBef>
              <a:spcAft>
                <a:spcPts val="0"/>
              </a:spcAft>
              <a:buClr>
                <a:schemeClr val="dk1"/>
              </a:buClr>
              <a:buSzPts val="1800"/>
              <a:buChar char="•"/>
            </a:pPr>
            <a:r>
              <a:rPr lang="es-ES" sz="1800"/>
              <a:t>Preservación de la identidad del informante y de las personas afectadas. Quien presente una comunicación o lleve a cabo una revelación pública, tiene derecho a que su identidad no sea revelada a terceras personas. </a:t>
            </a:r>
            <a:endParaRPr/>
          </a:p>
          <a:p>
            <a:pPr indent="-228600" lvl="0" marL="228600" rtl="0" algn="l">
              <a:lnSpc>
                <a:spcPct val="90000"/>
              </a:lnSpc>
              <a:spcBef>
                <a:spcPts val="1000"/>
              </a:spcBef>
              <a:spcAft>
                <a:spcPts val="0"/>
              </a:spcAft>
              <a:buClr>
                <a:schemeClr val="dk1"/>
              </a:buClr>
              <a:buSzPts val="1800"/>
              <a:buChar char="•"/>
            </a:pPr>
            <a:r>
              <a:rPr lang="es-ES" sz="1800"/>
              <a:t>La identidad del informante solo podrá ser comunicada a la autoridad judicial, al Ministerio Fiscal o autoridad administrativa competente en el marco de una investigación penal, disciplinaria o sancionadora. </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9" name="Shape 499"/>
        <p:cNvGrpSpPr/>
        <p:nvPr/>
      </p:nvGrpSpPr>
      <p:grpSpPr>
        <a:xfrm>
          <a:off x="0" y="0"/>
          <a:ext cx="0" cy="0"/>
          <a:chOff x="0" y="0"/>
          <a:chExt cx="0" cy="0"/>
        </a:xfrm>
      </p:grpSpPr>
      <p:sp>
        <p:nvSpPr>
          <p:cNvPr id="500" name="Google Shape;500;p42"/>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1" name="Google Shape;501;p42"/>
          <p:cNvSpPr/>
          <p:nvPr/>
        </p:nvSpPr>
        <p:spPr>
          <a:xfrm rot="8888549">
            <a:off x="-1059473" y="-1108988"/>
            <a:ext cx="7179830" cy="5226565"/>
          </a:xfrm>
          <a:custGeom>
            <a:rect b="b" l="l" r="r" t="t"/>
            <a:pathLst>
              <a:path extrusionOk="0" h="5226565" w="7179830">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2" name="Google Shape;502;p42"/>
          <p:cNvSpPr txBox="1"/>
          <p:nvPr>
            <p:ph type="title"/>
          </p:nvPr>
        </p:nvSpPr>
        <p:spPr>
          <a:xfrm>
            <a:off x="841246" y="673770"/>
            <a:ext cx="3644489" cy="24144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FFFF"/>
              </a:buClr>
              <a:buSzPts val="5400"/>
              <a:buFont typeface="Calibri"/>
              <a:buNone/>
            </a:pPr>
            <a:r>
              <a:rPr lang="es-ES" sz="5400">
                <a:solidFill>
                  <a:srgbClr val="FFFFFF"/>
                </a:solidFill>
              </a:rPr>
              <a:t>Sanciones</a:t>
            </a:r>
            <a:endParaRPr/>
          </a:p>
        </p:txBody>
      </p:sp>
      <p:sp>
        <p:nvSpPr>
          <p:cNvPr id="503" name="Google Shape;503;p42"/>
          <p:cNvSpPr txBox="1"/>
          <p:nvPr>
            <p:ph idx="1" type="body"/>
          </p:nvPr>
        </p:nvSpPr>
        <p:spPr>
          <a:xfrm>
            <a:off x="6095999" y="882315"/>
            <a:ext cx="5254754" cy="52946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lang="es-ES" sz="2000"/>
              <a:t>Las infracciones de la norma pueden cometerse tanto por personas físicas como jurídicas, y pueden clasificarse en tres grupos: </a:t>
            </a:r>
            <a:endParaRPr/>
          </a:p>
          <a:p>
            <a:pPr indent="-571500" lvl="0" marL="571500" rtl="0" algn="l">
              <a:lnSpc>
                <a:spcPct val="90000"/>
              </a:lnSpc>
              <a:spcBef>
                <a:spcPts val="1000"/>
              </a:spcBef>
              <a:spcAft>
                <a:spcPts val="0"/>
              </a:spcAft>
              <a:buClr>
                <a:schemeClr val="dk1"/>
              </a:buClr>
              <a:buSzPts val="2000"/>
              <a:buAutoNum type="romanLcParenBoth"/>
            </a:pPr>
            <a:r>
              <a:rPr lang="es-ES" sz="2000"/>
              <a:t>Muy graves: p.e. no haber implementado un Sistema interno de información en el plazo máximo establecido, obstaculizar la presentación de comunicaciones, revelar información falsa. </a:t>
            </a:r>
            <a:endParaRPr/>
          </a:p>
          <a:p>
            <a:pPr indent="-571500" lvl="0" marL="571500" rtl="0" algn="l">
              <a:lnSpc>
                <a:spcPct val="90000"/>
              </a:lnSpc>
              <a:spcBef>
                <a:spcPts val="1000"/>
              </a:spcBef>
              <a:spcAft>
                <a:spcPts val="0"/>
              </a:spcAft>
              <a:buClr>
                <a:schemeClr val="dk1"/>
              </a:buClr>
              <a:buSzPts val="2000"/>
              <a:buAutoNum type="romanLcParenBoth"/>
            </a:pPr>
            <a:r>
              <a:rPr lang="es-ES" sz="2000"/>
              <a:t>Graves: p.e. no adoptar medidas para garantizar la confidencialidad y el secreto de las informaciones.</a:t>
            </a:r>
            <a:endParaRPr/>
          </a:p>
          <a:p>
            <a:pPr indent="-571500" lvl="0" marL="571500" rtl="0" algn="l">
              <a:lnSpc>
                <a:spcPct val="90000"/>
              </a:lnSpc>
              <a:spcBef>
                <a:spcPts val="1000"/>
              </a:spcBef>
              <a:spcAft>
                <a:spcPts val="0"/>
              </a:spcAft>
              <a:buClr>
                <a:schemeClr val="dk1"/>
              </a:buClr>
              <a:buSzPts val="2000"/>
              <a:buAutoNum type="romanLcParenBoth"/>
            </a:pPr>
            <a:r>
              <a:rPr lang="es-ES" sz="2000"/>
              <a:t> Leves: p.e. envío deliberado de información incompleta, incumplimiento de la obligación de colaboración. </a:t>
            </a:r>
            <a:endParaRPr/>
          </a:p>
          <a:p>
            <a:pPr indent="0" lvl="0" marL="0" rtl="0" algn="l">
              <a:lnSpc>
                <a:spcPct val="90000"/>
              </a:lnSpc>
              <a:spcBef>
                <a:spcPts val="1000"/>
              </a:spcBef>
              <a:spcAft>
                <a:spcPts val="0"/>
              </a:spcAft>
              <a:buClr>
                <a:schemeClr val="dk1"/>
              </a:buClr>
              <a:buSzPts val="2000"/>
              <a:buNone/>
            </a:pPr>
            <a:r>
              <a:rPr lang="es-ES" sz="2000"/>
              <a:t>Las sanciones pueden alcanzar los 300.000 euros para personas físicas, o 1.000.000 euros para personas jurídicas.</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7" name="Shape 507"/>
        <p:cNvGrpSpPr/>
        <p:nvPr/>
      </p:nvGrpSpPr>
      <p:grpSpPr>
        <a:xfrm>
          <a:off x="0" y="0"/>
          <a:ext cx="0" cy="0"/>
          <a:chOff x="0" y="0"/>
          <a:chExt cx="0" cy="0"/>
        </a:xfrm>
      </p:grpSpPr>
      <p:sp>
        <p:nvSpPr>
          <p:cNvPr id="508" name="Google Shape;508;p43"/>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9" name="Google Shape;509;p43"/>
          <p:cNvSpPr/>
          <p:nvPr/>
        </p:nvSpPr>
        <p:spPr>
          <a:xfrm>
            <a:off x="1" y="1"/>
            <a:ext cx="5217023" cy="3994777"/>
          </a:xfrm>
          <a:custGeom>
            <a:rect b="b" l="l" r="r" t="t"/>
            <a:pathLst>
              <a:path extrusionOk="0" h="3994777" w="5217023">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0" name="Google Shape;510;p43"/>
          <p:cNvSpPr txBox="1"/>
          <p:nvPr>
            <p:ph type="title"/>
          </p:nvPr>
        </p:nvSpPr>
        <p:spPr>
          <a:xfrm>
            <a:off x="838200" y="673770"/>
            <a:ext cx="3220329" cy="202722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FFFF"/>
              </a:buClr>
              <a:buSzPts val="2600"/>
              <a:buFont typeface="Calibri"/>
              <a:buNone/>
            </a:pPr>
            <a:r>
              <a:rPr lang="es-ES" sz="2600">
                <a:solidFill>
                  <a:srgbClr val="FFFFFF"/>
                </a:solidFill>
              </a:rPr>
              <a:t>Posibles fases del procedimiento de gestión de denuncias de irregularidades</a:t>
            </a:r>
            <a:br>
              <a:rPr lang="es-ES" sz="2600">
                <a:solidFill>
                  <a:srgbClr val="FFFFFF"/>
                </a:solidFill>
              </a:rPr>
            </a:br>
            <a:endParaRPr sz="2600">
              <a:solidFill>
                <a:srgbClr val="FFFFFF"/>
              </a:solidFill>
            </a:endParaRPr>
          </a:p>
        </p:txBody>
      </p:sp>
      <p:grpSp>
        <p:nvGrpSpPr>
          <p:cNvPr id="511" name="Google Shape;511;p43"/>
          <p:cNvGrpSpPr/>
          <p:nvPr/>
        </p:nvGrpSpPr>
        <p:grpSpPr>
          <a:xfrm>
            <a:off x="5542672" y="541606"/>
            <a:ext cx="5811128" cy="5678218"/>
            <a:chOff x="0" y="0"/>
            <a:chExt cx="5811128" cy="5678218"/>
          </a:xfrm>
        </p:grpSpPr>
        <p:cxnSp>
          <p:nvCxnSpPr>
            <p:cNvPr id="512" name="Google Shape;512;p43"/>
            <p:cNvCxnSpPr/>
            <p:nvPr/>
          </p:nvCxnSpPr>
          <p:spPr>
            <a:xfrm>
              <a:off x="0" y="0"/>
              <a:ext cx="5811128"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513" name="Google Shape;513;p43"/>
            <p:cNvSpPr/>
            <p:nvPr/>
          </p:nvSpPr>
          <p:spPr>
            <a:xfrm>
              <a:off x="0" y="0"/>
              <a:ext cx="5811128" cy="28391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43"/>
            <p:cNvSpPr txBox="1"/>
            <p:nvPr/>
          </p:nvSpPr>
          <p:spPr>
            <a:xfrm>
              <a:off x="0" y="0"/>
              <a:ext cx="5811128" cy="2839109"/>
            </a:xfrm>
            <a:prstGeom prst="rect">
              <a:avLst/>
            </a:prstGeom>
            <a:noFill/>
            <a:ln>
              <a:noFill/>
            </a:ln>
          </p:spPr>
          <p:txBody>
            <a:bodyPr anchorCtr="0" anchor="t" bIns="175250" lIns="175250" spcFirstLastPara="1" rIns="175250" wrap="square" tIns="175250">
              <a:noAutofit/>
            </a:bodyPr>
            <a:lstStyle/>
            <a:p>
              <a:pPr indent="0" lvl="0" marL="0" marR="0" rtl="0" algn="l">
                <a:lnSpc>
                  <a:spcPct val="90000"/>
                </a:lnSpc>
                <a:spcBef>
                  <a:spcPts val="0"/>
                </a:spcBef>
                <a:spcAft>
                  <a:spcPts val="0"/>
                </a:spcAft>
                <a:buClr>
                  <a:schemeClr val="dk1"/>
                </a:buClr>
                <a:buSzPts val="4600"/>
                <a:buFont typeface="Calibri"/>
                <a:buNone/>
              </a:pPr>
              <a:r>
                <a:rPr lang="es-ES" sz="4600">
                  <a:solidFill>
                    <a:schemeClr val="dk1"/>
                  </a:solidFill>
                  <a:latin typeface="Calibri"/>
                  <a:ea typeface="Calibri"/>
                  <a:cs typeface="Calibri"/>
                  <a:sym typeface="Calibri"/>
                </a:rPr>
                <a:t>Libertad de “triaje”para  canal interno </a:t>
              </a:r>
              <a:endParaRPr sz="4600">
                <a:solidFill>
                  <a:schemeClr val="dk1"/>
                </a:solidFill>
                <a:latin typeface="Calibri"/>
                <a:ea typeface="Calibri"/>
                <a:cs typeface="Calibri"/>
                <a:sym typeface="Calibri"/>
              </a:endParaRPr>
            </a:p>
          </p:txBody>
        </p:sp>
        <p:cxnSp>
          <p:nvCxnSpPr>
            <p:cNvPr id="515" name="Google Shape;515;p43"/>
            <p:cNvCxnSpPr/>
            <p:nvPr/>
          </p:nvCxnSpPr>
          <p:spPr>
            <a:xfrm>
              <a:off x="0" y="2839109"/>
              <a:ext cx="5811128" cy="0"/>
            </a:xfrm>
            <a:prstGeom prst="straightConnector1">
              <a:avLst/>
            </a:prstGeom>
            <a:solidFill>
              <a:srgbClr val="A4A4A4"/>
            </a:solidFill>
            <a:ln cap="flat" cmpd="sng" w="12700">
              <a:solidFill>
                <a:srgbClr val="A4A4A4"/>
              </a:solidFill>
              <a:prstDash val="solid"/>
              <a:miter lim="800000"/>
              <a:headEnd len="sm" w="sm" type="none"/>
              <a:tailEnd len="sm" w="sm" type="none"/>
            </a:ln>
          </p:spPr>
        </p:cxnSp>
        <p:sp>
          <p:nvSpPr>
            <p:cNvPr id="516" name="Google Shape;516;p43"/>
            <p:cNvSpPr/>
            <p:nvPr/>
          </p:nvSpPr>
          <p:spPr>
            <a:xfrm>
              <a:off x="0" y="2839109"/>
              <a:ext cx="5811128" cy="2839109"/>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43"/>
            <p:cNvSpPr txBox="1"/>
            <p:nvPr/>
          </p:nvSpPr>
          <p:spPr>
            <a:xfrm>
              <a:off x="0" y="2839109"/>
              <a:ext cx="5811128" cy="2839109"/>
            </a:xfrm>
            <a:prstGeom prst="rect">
              <a:avLst/>
            </a:prstGeom>
            <a:noFill/>
            <a:ln>
              <a:noFill/>
            </a:ln>
          </p:spPr>
          <p:txBody>
            <a:bodyPr anchorCtr="0" anchor="t" bIns="175250" lIns="175250" spcFirstLastPara="1" rIns="175250" wrap="square" tIns="175250">
              <a:noAutofit/>
            </a:bodyPr>
            <a:lstStyle/>
            <a:p>
              <a:pPr indent="0" lvl="0" marL="0" marR="0" rtl="0" algn="l">
                <a:lnSpc>
                  <a:spcPct val="90000"/>
                </a:lnSpc>
                <a:spcBef>
                  <a:spcPts val="0"/>
                </a:spcBef>
                <a:spcAft>
                  <a:spcPts val="0"/>
                </a:spcAft>
                <a:buClr>
                  <a:schemeClr val="dk1"/>
                </a:buClr>
                <a:buSzPts val="4600"/>
                <a:buFont typeface="Calibri"/>
                <a:buNone/>
              </a:pPr>
              <a:r>
                <a:rPr lang="es-ES" sz="4600">
                  <a:solidFill>
                    <a:schemeClr val="dk1"/>
                  </a:solidFill>
                  <a:latin typeface="Calibri"/>
                  <a:ea typeface="Calibri"/>
                  <a:cs typeface="Calibri"/>
                  <a:sym typeface="Calibri"/>
                </a:rPr>
                <a:t>Sí en cambio se regula con detalle para el canal externo de la AAI</a:t>
              </a:r>
              <a:endParaRPr sz="4600">
                <a:solidFill>
                  <a:schemeClr val="dk1"/>
                </a:solidFill>
                <a:latin typeface="Calibri"/>
                <a:ea typeface="Calibri"/>
                <a:cs typeface="Calibri"/>
                <a:sym typeface="Calibri"/>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21" name="Shape 521"/>
        <p:cNvGrpSpPr/>
        <p:nvPr/>
      </p:nvGrpSpPr>
      <p:grpSpPr>
        <a:xfrm>
          <a:off x="0" y="0"/>
          <a:ext cx="0" cy="0"/>
          <a:chOff x="0" y="0"/>
          <a:chExt cx="0" cy="0"/>
        </a:xfrm>
      </p:grpSpPr>
      <p:sp>
        <p:nvSpPr>
          <p:cNvPr id="522" name="Google Shape;522;p44"/>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3" name="Google Shape;523;p44"/>
          <p:cNvSpPr/>
          <p:nvPr/>
        </p:nvSpPr>
        <p:spPr>
          <a:xfrm>
            <a:off x="1" y="1"/>
            <a:ext cx="5217023" cy="3994777"/>
          </a:xfrm>
          <a:custGeom>
            <a:rect b="b" l="l" r="r" t="t"/>
            <a:pathLst>
              <a:path extrusionOk="0" h="3994777" w="5217023">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4" name="Google Shape;524;p44"/>
          <p:cNvSpPr txBox="1"/>
          <p:nvPr>
            <p:ph type="title"/>
          </p:nvPr>
        </p:nvSpPr>
        <p:spPr>
          <a:xfrm>
            <a:off x="838200" y="673770"/>
            <a:ext cx="3220329" cy="202722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FFFF"/>
              </a:buClr>
              <a:buSzPts val="4600"/>
              <a:buFont typeface="Calibri"/>
              <a:buNone/>
            </a:pPr>
            <a:r>
              <a:rPr lang="es-ES" sz="4600">
                <a:solidFill>
                  <a:srgbClr val="FFFFFF"/>
                </a:solidFill>
              </a:rPr>
              <a:t>Programas de clemencia </a:t>
            </a:r>
            <a:endParaRPr/>
          </a:p>
        </p:txBody>
      </p:sp>
      <p:grpSp>
        <p:nvGrpSpPr>
          <p:cNvPr id="525" name="Google Shape;525;p44"/>
          <p:cNvGrpSpPr/>
          <p:nvPr/>
        </p:nvGrpSpPr>
        <p:grpSpPr>
          <a:xfrm>
            <a:off x="5542672" y="542299"/>
            <a:ext cx="5811128" cy="5676832"/>
            <a:chOff x="0" y="693"/>
            <a:chExt cx="5811128" cy="5676832"/>
          </a:xfrm>
        </p:grpSpPr>
        <p:cxnSp>
          <p:nvCxnSpPr>
            <p:cNvPr id="526" name="Google Shape;526;p44"/>
            <p:cNvCxnSpPr/>
            <p:nvPr/>
          </p:nvCxnSpPr>
          <p:spPr>
            <a:xfrm>
              <a:off x="0" y="693"/>
              <a:ext cx="5811128"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527" name="Google Shape;527;p44"/>
            <p:cNvSpPr/>
            <p:nvPr/>
          </p:nvSpPr>
          <p:spPr>
            <a:xfrm>
              <a:off x="0" y="693"/>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44"/>
            <p:cNvSpPr txBox="1"/>
            <p:nvPr/>
          </p:nvSpPr>
          <p:spPr>
            <a:xfrm>
              <a:off x="0" y="693"/>
              <a:ext cx="5811128" cy="1135366"/>
            </a:xfrm>
            <a:prstGeom prst="rect">
              <a:avLst/>
            </a:prstGeom>
            <a:noFill/>
            <a:ln>
              <a:noFill/>
            </a:ln>
          </p:spPr>
          <p:txBody>
            <a:bodyPr anchorCtr="0" anchor="t" bIns="64750" lIns="64750" spcFirstLastPara="1" rIns="64750" wrap="square" tIns="64750">
              <a:noAutofit/>
            </a:bodyPr>
            <a:lstStyle/>
            <a:p>
              <a:pPr indent="0" lvl="0" marL="0" marR="0" rtl="0" algn="l">
                <a:lnSpc>
                  <a:spcPct val="90000"/>
                </a:lnSpc>
                <a:spcBef>
                  <a:spcPts val="0"/>
                </a:spcBef>
                <a:spcAft>
                  <a:spcPts val="0"/>
                </a:spcAft>
                <a:buClr>
                  <a:schemeClr val="dk1"/>
                </a:buClr>
                <a:buSzPts val="1700"/>
                <a:buFont typeface="Calibri"/>
                <a:buNone/>
              </a:pPr>
              <a:r>
                <a:rPr lang="es-ES" sz="1700">
                  <a:solidFill>
                    <a:schemeClr val="dk1"/>
                  </a:solidFill>
                  <a:latin typeface="Calibri"/>
                  <a:ea typeface="Calibri"/>
                  <a:cs typeface="Calibri"/>
                  <a:sym typeface="Calibri"/>
                </a:rPr>
                <a:t>Cuando se haya cometido una infracción administrativa, la persona que haya participado en la comisión de la infracción puede verse eximida o atenuada del cumplimiento de la sanción si se cumplen las siguientes condiciones (arts. 40 y 41): </a:t>
              </a:r>
              <a:endParaRPr sz="1700">
                <a:solidFill>
                  <a:schemeClr val="dk1"/>
                </a:solidFill>
                <a:latin typeface="Calibri"/>
                <a:ea typeface="Calibri"/>
                <a:cs typeface="Calibri"/>
                <a:sym typeface="Calibri"/>
              </a:endParaRPr>
            </a:p>
          </p:txBody>
        </p:sp>
        <p:cxnSp>
          <p:nvCxnSpPr>
            <p:cNvPr id="529" name="Google Shape;529;p44"/>
            <p:cNvCxnSpPr/>
            <p:nvPr/>
          </p:nvCxnSpPr>
          <p:spPr>
            <a:xfrm>
              <a:off x="0" y="1136059"/>
              <a:ext cx="5811128" cy="0"/>
            </a:xfrm>
            <a:prstGeom prst="straightConnector1">
              <a:avLst/>
            </a:prstGeom>
            <a:solidFill>
              <a:schemeClr val="accent3"/>
            </a:solidFill>
            <a:ln cap="flat" cmpd="sng" w="12700">
              <a:solidFill>
                <a:schemeClr val="accent3"/>
              </a:solidFill>
              <a:prstDash val="solid"/>
              <a:miter lim="800000"/>
              <a:headEnd len="sm" w="sm" type="none"/>
              <a:tailEnd len="sm" w="sm" type="none"/>
            </a:ln>
          </p:spPr>
        </p:cxnSp>
        <p:sp>
          <p:nvSpPr>
            <p:cNvPr id="530" name="Google Shape;530;p44"/>
            <p:cNvSpPr/>
            <p:nvPr/>
          </p:nvSpPr>
          <p:spPr>
            <a:xfrm>
              <a:off x="0" y="1136059"/>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44"/>
            <p:cNvSpPr txBox="1"/>
            <p:nvPr/>
          </p:nvSpPr>
          <p:spPr>
            <a:xfrm>
              <a:off x="0" y="1136059"/>
              <a:ext cx="5811128" cy="1135366"/>
            </a:xfrm>
            <a:prstGeom prst="rect">
              <a:avLst/>
            </a:prstGeom>
            <a:noFill/>
            <a:ln>
              <a:noFill/>
            </a:ln>
          </p:spPr>
          <p:txBody>
            <a:bodyPr anchorCtr="0" anchor="t" bIns="64750" lIns="64750" spcFirstLastPara="1" rIns="64750" wrap="square" tIns="64750">
              <a:noAutofit/>
            </a:bodyPr>
            <a:lstStyle/>
            <a:p>
              <a:pPr indent="0" lvl="0" marL="0" marR="0" rtl="0" algn="l">
                <a:lnSpc>
                  <a:spcPct val="90000"/>
                </a:lnSpc>
                <a:spcBef>
                  <a:spcPts val="0"/>
                </a:spcBef>
                <a:spcAft>
                  <a:spcPts val="0"/>
                </a:spcAft>
                <a:buClr>
                  <a:schemeClr val="dk1"/>
                </a:buClr>
                <a:buSzPts val="1700"/>
                <a:buFont typeface="Calibri"/>
                <a:buNone/>
              </a:pPr>
              <a:r>
                <a:rPr lang="es-ES" sz="1700">
                  <a:solidFill>
                    <a:schemeClr val="dk1"/>
                  </a:solidFill>
                  <a:latin typeface="Calibri"/>
                  <a:ea typeface="Calibri"/>
                  <a:cs typeface="Calibri"/>
                  <a:sym typeface="Calibri"/>
                </a:rPr>
                <a:t>Haber cesado en la comisión de la infracción en el momento de presentación de la comunicación </a:t>
              </a:r>
              <a:endParaRPr sz="1700">
                <a:solidFill>
                  <a:schemeClr val="dk1"/>
                </a:solidFill>
                <a:latin typeface="Calibri"/>
                <a:ea typeface="Calibri"/>
                <a:cs typeface="Calibri"/>
                <a:sym typeface="Calibri"/>
              </a:endParaRPr>
            </a:p>
          </p:txBody>
        </p:sp>
        <p:cxnSp>
          <p:nvCxnSpPr>
            <p:cNvPr id="532" name="Google Shape;532;p44"/>
            <p:cNvCxnSpPr/>
            <p:nvPr/>
          </p:nvCxnSpPr>
          <p:spPr>
            <a:xfrm>
              <a:off x="0" y="2271426"/>
              <a:ext cx="5811128" cy="0"/>
            </a:xfrm>
            <a:prstGeom prst="straightConnector1">
              <a:avLst/>
            </a:prstGeom>
            <a:solidFill>
              <a:schemeClr val="accent4"/>
            </a:solidFill>
            <a:ln cap="flat" cmpd="sng" w="12700">
              <a:solidFill>
                <a:schemeClr val="accent4"/>
              </a:solidFill>
              <a:prstDash val="solid"/>
              <a:miter lim="800000"/>
              <a:headEnd len="sm" w="sm" type="none"/>
              <a:tailEnd len="sm" w="sm" type="none"/>
            </a:ln>
          </p:spPr>
        </p:cxnSp>
        <p:sp>
          <p:nvSpPr>
            <p:cNvPr id="533" name="Google Shape;533;p44"/>
            <p:cNvSpPr/>
            <p:nvPr/>
          </p:nvSpPr>
          <p:spPr>
            <a:xfrm>
              <a:off x="0" y="2271426"/>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p44"/>
            <p:cNvSpPr txBox="1"/>
            <p:nvPr/>
          </p:nvSpPr>
          <p:spPr>
            <a:xfrm>
              <a:off x="0" y="2271426"/>
              <a:ext cx="5811128" cy="1135366"/>
            </a:xfrm>
            <a:prstGeom prst="rect">
              <a:avLst/>
            </a:prstGeom>
            <a:noFill/>
            <a:ln>
              <a:noFill/>
            </a:ln>
          </p:spPr>
          <p:txBody>
            <a:bodyPr anchorCtr="0" anchor="t" bIns="64750" lIns="64750" spcFirstLastPara="1" rIns="64750" wrap="square" tIns="64750">
              <a:noAutofit/>
            </a:bodyPr>
            <a:lstStyle/>
            <a:p>
              <a:pPr indent="0" lvl="0" marL="0" marR="0" rtl="0" algn="l">
                <a:lnSpc>
                  <a:spcPct val="90000"/>
                </a:lnSpc>
                <a:spcBef>
                  <a:spcPts val="0"/>
                </a:spcBef>
                <a:spcAft>
                  <a:spcPts val="0"/>
                </a:spcAft>
                <a:buClr>
                  <a:schemeClr val="dk1"/>
                </a:buClr>
                <a:buSzPts val="1700"/>
                <a:buFont typeface="Calibri"/>
                <a:buNone/>
              </a:pPr>
              <a:r>
                <a:rPr lang="es-ES" sz="1700">
                  <a:solidFill>
                    <a:schemeClr val="dk1"/>
                  </a:solidFill>
                  <a:latin typeface="Calibri"/>
                  <a:ea typeface="Calibri"/>
                  <a:cs typeface="Calibri"/>
                  <a:sym typeface="Calibri"/>
                </a:rPr>
                <a:t>Haber informado de los hechos con carácter previo a que se haya notificado la incoación de un procedimiento de investigación o sancionador.</a:t>
              </a:r>
              <a:endParaRPr sz="1700">
                <a:solidFill>
                  <a:schemeClr val="dk1"/>
                </a:solidFill>
                <a:latin typeface="Calibri"/>
                <a:ea typeface="Calibri"/>
                <a:cs typeface="Calibri"/>
                <a:sym typeface="Calibri"/>
              </a:endParaRPr>
            </a:p>
          </p:txBody>
        </p:sp>
        <p:cxnSp>
          <p:nvCxnSpPr>
            <p:cNvPr id="535" name="Google Shape;535;p44"/>
            <p:cNvCxnSpPr/>
            <p:nvPr/>
          </p:nvCxnSpPr>
          <p:spPr>
            <a:xfrm>
              <a:off x="0" y="3406792"/>
              <a:ext cx="5811128" cy="0"/>
            </a:xfrm>
            <a:prstGeom prst="straightConnector1">
              <a:avLst/>
            </a:prstGeom>
            <a:solidFill>
              <a:srgbClr val="599BD5"/>
            </a:solidFill>
            <a:ln cap="flat" cmpd="sng" w="12700">
              <a:solidFill>
                <a:srgbClr val="599BD5"/>
              </a:solidFill>
              <a:prstDash val="solid"/>
              <a:miter lim="800000"/>
              <a:headEnd len="sm" w="sm" type="none"/>
              <a:tailEnd len="sm" w="sm" type="none"/>
            </a:ln>
          </p:spPr>
        </p:cxnSp>
        <p:sp>
          <p:nvSpPr>
            <p:cNvPr id="536" name="Google Shape;536;p44"/>
            <p:cNvSpPr/>
            <p:nvPr/>
          </p:nvSpPr>
          <p:spPr>
            <a:xfrm>
              <a:off x="0" y="3406792"/>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p44"/>
            <p:cNvSpPr txBox="1"/>
            <p:nvPr/>
          </p:nvSpPr>
          <p:spPr>
            <a:xfrm>
              <a:off x="0" y="3406792"/>
              <a:ext cx="5811128" cy="1135366"/>
            </a:xfrm>
            <a:prstGeom prst="rect">
              <a:avLst/>
            </a:prstGeom>
            <a:noFill/>
            <a:ln>
              <a:noFill/>
            </a:ln>
          </p:spPr>
          <p:txBody>
            <a:bodyPr anchorCtr="0" anchor="t" bIns="64750" lIns="64750" spcFirstLastPara="1" rIns="64750" wrap="square" tIns="64750">
              <a:noAutofit/>
            </a:bodyPr>
            <a:lstStyle/>
            <a:p>
              <a:pPr indent="0" lvl="0" marL="0" marR="0" rtl="0" algn="l">
                <a:lnSpc>
                  <a:spcPct val="90000"/>
                </a:lnSpc>
                <a:spcBef>
                  <a:spcPts val="0"/>
                </a:spcBef>
                <a:spcAft>
                  <a:spcPts val="0"/>
                </a:spcAft>
                <a:buClr>
                  <a:schemeClr val="dk1"/>
                </a:buClr>
                <a:buSzPts val="1700"/>
                <a:buFont typeface="Calibri"/>
                <a:buNone/>
              </a:pPr>
              <a:r>
                <a:rPr lang="es-ES" sz="1700">
                  <a:solidFill>
                    <a:schemeClr val="dk1"/>
                  </a:solidFill>
                  <a:latin typeface="Calibri"/>
                  <a:ea typeface="Calibri"/>
                  <a:cs typeface="Calibri"/>
                  <a:sym typeface="Calibri"/>
                </a:rPr>
                <a:t>Cooperación plena, continua y diligentemente a lo largo de todo el procedimiento de investigación </a:t>
              </a:r>
              <a:endParaRPr sz="1700">
                <a:solidFill>
                  <a:schemeClr val="dk1"/>
                </a:solidFill>
                <a:latin typeface="Calibri"/>
                <a:ea typeface="Calibri"/>
                <a:cs typeface="Calibri"/>
                <a:sym typeface="Calibri"/>
              </a:endParaRPr>
            </a:p>
          </p:txBody>
        </p:sp>
        <p:cxnSp>
          <p:nvCxnSpPr>
            <p:cNvPr id="538" name="Google Shape;538;p44"/>
            <p:cNvCxnSpPr/>
            <p:nvPr/>
          </p:nvCxnSpPr>
          <p:spPr>
            <a:xfrm>
              <a:off x="0" y="4542159"/>
              <a:ext cx="5811128" cy="0"/>
            </a:xfrm>
            <a:prstGeom prst="straightConnector1">
              <a:avLst/>
            </a:prstGeom>
            <a:solidFill>
              <a:schemeClr val="accent6"/>
            </a:solidFill>
            <a:ln cap="flat" cmpd="sng" w="12700">
              <a:solidFill>
                <a:schemeClr val="accent6"/>
              </a:solidFill>
              <a:prstDash val="solid"/>
              <a:miter lim="800000"/>
              <a:headEnd len="sm" w="sm" type="none"/>
              <a:tailEnd len="sm" w="sm" type="none"/>
            </a:ln>
          </p:spPr>
        </p:cxnSp>
        <p:sp>
          <p:nvSpPr>
            <p:cNvPr id="539" name="Google Shape;539;p44"/>
            <p:cNvSpPr/>
            <p:nvPr/>
          </p:nvSpPr>
          <p:spPr>
            <a:xfrm>
              <a:off x="0" y="4542159"/>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44"/>
            <p:cNvSpPr txBox="1"/>
            <p:nvPr/>
          </p:nvSpPr>
          <p:spPr>
            <a:xfrm>
              <a:off x="0" y="4542159"/>
              <a:ext cx="5811128" cy="1135366"/>
            </a:xfrm>
            <a:prstGeom prst="rect">
              <a:avLst/>
            </a:prstGeom>
            <a:noFill/>
            <a:ln>
              <a:noFill/>
            </a:ln>
          </p:spPr>
          <p:txBody>
            <a:bodyPr anchorCtr="0" anchor="t" bIns="64750" lIns="64750" spcFirstLastPara="1" rIns="64750" wrap="square" tIns="64750">
              <a:noAutofit/>
            </a:bodyPr>
            <a:lstStyle/>
            <a:p>
              <a:pPr indent="0" lvl="0" marL="0" marR="0" rtl="0" algn="l">
                <a:lnSpc>
                  <a:spcPct val="90000"/>
                </a:lnSpc>
                <a:spcBef>
                  <a:spcPts val="0"/>
                </a:spcBef>
                <a:spcAft>
                  <a:spcPts val="0"/>
                </a:spcAft>
                <a:buClr>
                  <a:schemeClr val="dk1"/>
                </a:buClr>
                <a:buSzPts val="1700"/>
                <a:buFont typeface="Calibri"/>
                <a:buNone/>
              </a:pPr>
              <a:r>
                <a:rPr lang="es-ES" sz="1700">
                  <a:solidFill>
                    <a:schemeClr val="dk1"/>
                  </a:solidFill>
                  <a:latin typeface="Calibri"/>
                  <a:ea typeface="Calibri"/>
                  <a:cs typeface="Calibri"/>
                  <a:sym typeface="Calibri"/>
                </a:rPr>
                <a:t>Facilitación de información veraz y relevante, medios de prueba o datos significativos para acreditar los hechos, sin que haya habido ningún tipo de destrucción u ocultación de pruebas</a:t>
              </a:r>
              <a:endParaRPr sz="1700">
                <a:solidFill>
                  <a:schemeClr val="dk1"/>
                </a:solidFill>
                <a:latin typeface="Calibri"/>
                <a:ea typeface="Calibri"/>
                <a:cs typeface="Calibri"/>
                <a:sym typeface="Calibri"/>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44" name="Shape 544"/>
        <p:cNvGrpSpPr/>
        <p:nvPr/>
      </p:nvGrpSpPr>
      <p:grpSpPr>
        <a:xfrm>
          <a:off x="0" y="0"/>
          <a:ext cx="0" cy="0"/>
          <a:chOff x="0" y="0"/>
          <a:chExt cx="0" cy="0"/>
        </a:xfrm>
      </p:grpSpPr>
      <p:sp>
        <p:nvSpPr>
          <p:cNvPr id="545" name="Google Shape;545;p45"/>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6" name="Google Shape;546;p45"/>
          <p:cNvSpPr txBox="1"/>
          <p:nvPr>
            <p:ph type="title"/>
          </p:nvPr>
        </p:nvSpPr>
        <p:spPr>
          <a:xfrm>
            <a:off x="647132" y="1295231"/>
            <a:ext cx="5895178" cy="3807446"/>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6600"/>
              <a:buFont typeface="Calibri"/>
              <a:buNone/>
            </a:pPr>
            <a:r>
              <a:rPr lang="es-ES" sz="6600">
                <a:solidFill>
                  <a:schemeClr val="dk1"/>
                </a:solidFill>
                <a:latin typeface="Calibri"/>
                <a:ea typeface="Calibri"/>
                <a:cs typeface="Calibri"/>
                <a:sym typeface="Calibri"/>
              </a:rPr>
              <a:t>Medidas de protección </a:t>
            </a:r>
            <a:br>
              <a:rPr lang="es-ES" sz="6600">
                <a:solidFill>
                  <a:schemeClr val="dk1"/>
                </a:solidFill>
                <a:latin typeface="Calibri"/>
                <a:ea typeface="Calibri"/>
                <a:cs typeface="Calibri"/>
                <a:sym typeface="Calibri"/>
              </a:rPr>
            </a:br>
            <a:endParaRPr sz="6600">
              <a:solidFill>
                <a:schemeClr val="dk1"/>
              </a:solidFill>
              <a:latin typeface="Calibri"/>
              <a:ea typeface="Calibri"/>
              <a:cs typeface="Calibri"/>
              <a:sym typeface="Calibri"/>
            </a:endParaRPr>
          </a:p>
        </p:txBody>
      </p:sp>
      <p:sp>
        <p:nvSpPr>
          <p:cNvPr id="547" name="Google Shape;547;p45"/>
          <p:cNvSpPr/>
          <p:nvPr/>
        </p:nvSpPr>
        <p:spPr>
          <a:xfrm>
            <a:off x="7307082" y="0"/>
            <a:ext cx="4884918" cy="6858000"/>
          </a:xfrm>
          <a:custGeom>
            <a:rect b="b" l="l" r="r" t="t"/>
            <a:pathLst>
              <a:path extrusionOk="0" h="6858000" w="4884918">
                <a:moveTo>
                  <a:pt x="1097203" y="0"/>
                </a:moveTo>
                <a:lnTo>
                  <a:pt x="1154155" y="0"/>
                </a:lnTo>
                <a:lnTo>
                  <a:pt x="972305" y="343212"/>
                </a:lnTo>
                <a:cubicBezTo>
                  <a:pt x="904739" y="480367"/>
                  <a:pt x="840941" y="619727"/>
                  <a:pt x="780524" y="761067"/>
                </a:cubicBezTo>
                <a:cubicBezTo>
                  <a:pt x="765737" y="795681"/>
                  <a:pt x="751579" y="830550"/>
                  <a:pt x="737045" y="865164"/>
                </a:cubicBezTo>
                <a:cubicBezTo>
                  <a:pt x="748306" y="856057"/>
                  <a:pt x="757014" y="844174"/>
                  <a:pt x="762322" y="830676"/>
                </a:cubicBezTo>
                <a:cubicBezTo>
                  <a:pt x="870201" y="600612"/>
                  <a:pt x="988539" y="376889"/>
                  <a:pt x="1118805" y="160440"/>
                </a:cubicBezTo>
                <a:lnTo>
                  <a:pt x="1221640" y="0"/>
                </a:lnTo>
                <a:lnTo>
                  <a:pt x="4884918" y="0"/>
                </a:lnTo>
                <a:lnTo>
                  <a:pt x="4884918" y="6857999"/>
                </a:lnTo>
                <a:lnTo>
                  <a:pt x="4884918" y="6858000"/>
                </a:lnTo>
                <a:lnTo>
                  <a:pt x="704817" y="6858000"/>
                </a:lnTo>
                <a:lnTo>
                  <a:pt x="618717" y="6672538"/>
                </a:lnTo>
                <a:cubicBezTo>
                  <a:pt x="501618" y="6400947"/>
                  <a:pt x="398622" y="6121213"/>
                  <a:pt x="309324" y="5833618"/>
                </a:cubicBezTo>
                <a:cubicBezTo>
                  <a:pt x="275071" y="5723183"/>
                  <a:pt x="246125" y="5611225"/>
                  <a:pt x="209850" y="5484180"/>
                </a:cubicBezTo>
                <a:cubicBezTo>
                  <a:pt x="209859" y="5495363"/>
                  <a:pt x="210448" y="5506534"/>
                  <a:pt x="211619" y="5517653"/>
                </a:cubicBezTo>
                <a:cubicBezTo>
                  <a:pt x="261166" y="5727113"/>
                  <a:pt x="303888" y="5938474"/>
                  <a:pt x="361778" y="6145524"/>
                </a:cubicBezTo>
                <a:cubicBezTo>
                  <a:pt x="428356" y="6383258"/>
                  <a:pt x="504422" y="6616111"/>
                  <a:pt x="591356" y="6843306"/>
                </a:cubicBezTo>
                <a:lnTo>
                  <a:pt x="597415" y="6858000"/>
                </a:lnTo>
                <a:lnTo>
                  <a:pt x="545224" y="6858000"/>
                </a:lnTo>
                <a:lnTo>
                  <a:pt x="533604" y="6830072"/>
                </a:lnTo>
                <a:cubicBezTo>
                  <a:pt x="376384" y="6416985"/>
                  <a:pt x="257344" y="5991917"/>
                  <a:pt x="169657" y="5556577"/>
                </a:cubicBezTo>
                <a:cubicBezTo>
                  <a:pt x="90154" y="5162256"/>
                  <a:pt x="43261" y="4763750"/>
                  <a:pt x="12169" y="4362835"/>
                </a:cubicBezTo>
                <a:cubicBezTo>
                  <a:pt x="-14122" y="4019865"/>
                  <a:pt x="4458" y="3679429"/>
                  <a:pt x="46168" y="3338487"/>
                </a:cubicBezTo>
                <a:cubicBezTo>
                  <a:pt x="125796" y="2672248"/>
                  <a:pt x="274744" y="2016203"/>
                  <a:pt x="490574" y="1381078"/>
                </a:cubicBezTo>
                <a:cubicBezTo>
                  <a:pt x="629230" y="976550"/>
                  <a:pt x="791584" y="584320"/>
                  <a:pt x="984701" y="208241"/>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8" name="Google Shape;548;p45"/>
          <p:cNvSpPr/>
          <p:nvPr/>
        </p:nvSpPr>
        <p:spPr>
          <a:xfrm>
            <a:off x="650180" y="5439978"/>
            <a:ext cx="5897880" cy="18288"/>
          </a:xfrm>
          <a:custGeom>
            <a:rect b="b" l="l" r="r" t="t"/>
            <a:pathLst>
              <a:path extrusionOk="0" fill="none" h="18288" w="5897880">
                <a:moveTo>
                  <a:pt x="0" y="0"/>
                </a:moveTo>
                <a:cubicBezTo>
                  <a:pt x="232564" y="21549"/>
                  <a:pt x="389747" y="7320"/>
                  <a:pt x="537362" y="0"/>
                </a:cubicBezTo>
                <a:cubicBezTo>
                  <a:pt x="684977" y="-7320"/>
                  <a:pt x="894159" y="-7726"/>
                  <a:pt x="1133704" y="0"/>
                </a:cubicBezTo>
                <a:cubicBezTo>
                  <a:pt x="1373249" y="7726"/>
                  <a:pt x="1440352" y="-304"/>
                  <a:pt x="1671066" y="0"/>
                </a:cubicBezTo>
                <a:cubicBezTo>
                  <a:pt x="1901780" y="304"/>
                  <a:pt x="2091497" y="765"/>
                  <a:pt x="2385365" y="0"/>
                </a:cubicBezTo>
                <a:cubicBezTo>
                  <a:pt x="2679233" y="-765"/>
                  <a:pt x="2762926" y="2802"/>
                  <a:pt x="3040685" y="0"/>
                </a:cubicBezTo>
                <a:cubicBezTo>
                  <a:pt x="3318444" y="-2802"/>
                  <a:pt x="3409726" y="9093"/>
                  <a:pt x="3696005" y="0"/>
                </a:cubicBezTo>
                <a:cubicBezTo>
                  <a:pt x="3982284" y="-9093"/>
                  <a:pt x="4087272" y="27119"/>
                  <a:pt x="4469282" y="0"/>
                </a:cubicBezTo>
                <a:cubicBezTo>
                  <a:pt x="4851292" y="-27119"/>
                  <a:pt x="4924835" y="26473"/>
                  <a:pt x="5183581" y="0"/>
                </a:cubicBezTo>
                <a:cubicBezTo>
                  <a:pt x="5442327" y="-26473"/>
                  <a:pt x="5598463" y="7328"/>
                  <a:pt x="5897880" y="0"/>
                </a:cubicBezTo>
                <a:cubicBezTo>
                  <a:pt x="5898259" y="7355"/>
                  <a:pt x="5898164" y="10249"/>
                  <a:pt x="5897880" y="18288"/>
                </a:cubicBezTo>
                <a:cubicBezTo>
                  <a:pt x="5682742" y="31268"/>
                  <a:pt x="5520014" y="14700"/>
                  <a:pt x="5419496" y="18288"/>
                </a:cubicBezTo>
                <a:cubicBezTo>
                  <a:pt x="5318978" y="21876"/>
                  <a:pt x="5012864" y="-2446"/>
                  <a:pt x="4882134" y="18288"/>
                </a:cubicBezTo>
                <a:cubicBezTo>
                  <a:pt x="4751404" y="39022"/>
                  <a:pt x="4313676" y="-3937"/>
                  <a:pt x="4167835" y="18288"/>
                </a:cubicBezTo>
                <a:cubicBezTo>
                  <a:pt x="4021994" y="40513"/>
                  <a:pt x="3715729" y="50049"/>
                  <a:pt x="3394558" y="18288"/>
                </a:cubicBezTo>
                <a:cubicBezTo>
                  <a:pt x="3073387" y="-13473"/>
                  <a:pt x="3093227" y="29828"/>
                  <a:pt x="2798216" y="18288"/>
                </a:cubicBezTo>
                <a:cubicBezTo>
                  <a:pt x="2503205" y="6748"/>
                  <a:pt x="2297615" y="22459"/>
                  <a:pt x="2024939" y="18288"/>
                </a:cubicBezTo>
                <a:cubicBezTo>
                  <a:pt x="1752263" y="14117"/>
                  <a:pt x="1629814" y="-5485"/>
                  <a:pt x="1487576" y="18288"/>
                </a:cubicBezTo>
                <a:cubicBezTo>
                  <a:pt x="1345338" y="42061"/>
                  <a:pt x="1238885" y="15810"/>
                  <a:pt x="1009193" y="18288"/>
                </a:cubicBezTo>
                <a:cubicBezTo>
                  <a:pt x="779501" y="20766"/>
                  <a:pt x="441829" y="-24679"/>
                  <a:pt x="0" y="18288"/>
                </a:cubicBezTo>
                <a:cubicBezTo>
                  <a:pt x="-384" y="12702"/>
                  <a:pt x="-513" y="4636"/>
                  <a:pt x="0" y="0"/>
                </a:cubicBezTo>
                <a:close/>
              </a:path>
              <a:path extrusionOk="0" h="18288" w="5897880">
                <a:moveTo>
                  <a:pt x="0" y="0"/>
                </a:moveTo>
                <a:cubicBezTo>
                  <a:pt x="196299" y="-26676"/>
                  <a:pt x="463834" y="6738"/>
                  <a:pt x="596341" y="0"/>
                </a:cubicBezTo>
                <a:cubicBezTo>
                  <a:pt x="728848" y="-6738"/>
                  <a:pt x="857267" y="1845"/>
                  <a:pt x="1074725" y="0"/>
                </a:cubicBezTo>
                <a:cubicBezTo>
                  <a:pt x="1292183" y="-1845"/>
                  <a:pt x="1545672" y="3744"/>
                  <a:pt x="1848002" y="0"/>
                </a:cubicBezTo>
                <a:cubicBezTo>
                  <a:pt x="2150332" y="-3744"/>
                  <a:pt x="2306688" y="-14526"/>
                  <a:pt x="2444344" y="0"/>
                </a:cubicBezTo>
                <a:cubicBezTo>
                  <a:pt x="2582000" y="14526"/>
                  <a:pt x="2761095" y="-11862"/>
                  <a:pt x="3040685" y="0"/>
                </a:cubicBezTo>
                <a:cubicBezTo>
                  <a:pt x="3320275" y="11862"/>
                  <a:pt x="3622320" y="-32867"/>
                  <a:pt x="3813962" y="0"/>
                </a:cubicBezTo>
                <a:cubicBezTo>
                  <a:pt x="4005604" y="32867"/>
                  <a:pt x="4117810" y="-10778"/>
                  <a:pt x="4351325" y="0"/>
                </a:cubicBezTo>
                <a:cubicBezTo>
                  <a:pt x="4584840" y="10778"/>
                  <a:pt x="4963783" y="-32384"/>
                  <a:pt x="5124602" y="0"/>
                </a:cubicBezTo>
                <a:cubicBezTo>
                  <a:pt x="5285421" y="32384"/>
                  <a:pt x="5705238" y="-29538"/>
                  <a:pt x="5897880" y="0"/>
                </a:cubicBezTo>
                <a:cubicBezTo>
                  <a:pt x="5898220" y="5688"/>
                  <a:pt x="5897711" y="13142"/>
                  <a:pt x="5897880" y="18288"/>
                </a:cubicBezTo>
                <a:cubicBezTo>
                  <a:pt x="5630425" y="-1425"/>
                  <a:pt x="5532865" y="12244"/>
                  <a:pt x="5242560" y="18288"/>
                </a:cubicBezTo>
                <a:cubicBezTo>
                  <a:pt x="4952255" y="24332"/>
                  <a:pt x="4783060" y="5748"/>
                  <a:pt x="4646219" y="18288"/>
                </a:cubicBezTo>
                <a:cubicBezTo>
                  <a:pt x="4509378" y="30828"/>
                  <a:pt x="4163771" y="-13995"/>
                  <a:pt x="3872941" y="18288"/>
                </a:cubicBezTo>
                <a:cubicBezTo>
                  <a:pt x="3582111" y="50571"/>
                  <a:pt x="3362704" y="-1402"/>
                  <a:pt x="3099664" y="18288"/>
                </a:cubicBezTo>
                <a:cubicBezTo>
                  <a:pt x="2836624" y="37978"/>
                  <a:pt x="2747441" y="19657"/>
                  <a:pt x="2562301" y="18288"/>
                </a:cubicBezTo>
                <a:cubicBezTo>
                  <a:pt x="2377161" y="16919"/>
                  <a:pt x="2104946" y="21735"/>
                  <a:pt x="1906981" y="18288"/>
                </a:cubicBezTo>
                <a:cubicBezTo>
                  <a:pt x="1709016" y="14841"/>
                  <a:pt x="1304654" y="-2323"/>
                  <a:pt x="1133704" y="18288"/>
                </a:cubicBezTo>
                <a:cubicBezTo>
                  <a:pt x="962754" y="38899"/>
                  <a:pt x="457048" y="2985"/>
                  <a:pt x="0" y="18288"/>
                </a:cubicBezTo>
                <a:cubicBezTo>
                  <a:pt x="-478" y="10520"/>
                  <a:pt x="210" y="5044"/>
                  <a:pt x="0" y="0"/>
                </a:cubicBezTo>
                <a:close/>
              </a:path>
            </a:pathLst>
          </a:custGeom>
          <a:solidFill>
            <a:schemeClr val="accent2"/>
          </a:solidFill>
          <a:ln cap="rnd" cmpd="sng" w="41275">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9" name="Google Shape;549;p45"/>
          <p:cNvSpPr/>
          <p:nvPr/>
        </p:nvSpPr>
        <p:spPr>
          <a:xfrm>
            <a:off x="7850653" y="5626353"/>
            <a:ext cx="3479619" cy="18288"/>
          </a:xfrm>
          <a:custGeom>
            <a:rect b="b" l="l" r="r" t="t"/>
            <a:pathLst>
              <a:path extrusionOk="0" fill="none" h="18288" w="3479619">
                <a:moveTo>
                  <a:pt x="0" y="0"/>
                </a:moveTo>
                <a:cubicBezTo>
                  <a:pt x="178395" y="-3637"/>
                  <a:pt x="368619" y="-28254"/>
                  <a:pt x="661128" y="0"/>
                </a:cubicBezTo>
                <a:cubicBezTo>
                  <a:pt x="953637" y="28254"/>
                  <a:pt x="1022982" y="-4416"/>
                  <a:pt x="1357051" y="0"/>
                </a:cubicBezTo>
                <a:cubicBezTo>
                  <a:pt x="1691120" y="4416"/>
                  <a:pt x="1729558" y="27777"/>
                  <a:pt x="2087771" y="0"/>
                </a:cubicBezTo>
                <a:cubicBezTo>
                  <a:pt x="2445984" y="-27777"/>
                  <a:pt x="2592094" y="4429"/>
                  <a:pt x="2818491" y="0"/>
                </a:cubicBezTo>
                <a:cubicBezTo>
                  <a:pt x="3044888" y="-4429"/>
                  <a:pt x="3204567" y="26471"/>
                  <a:pt x="3479619" y="0"/>
                </a:cubicBezTo>
                <a:cubicBezTo>
                  <a:pt x="3478910" y="8157"/>
                  <a:pt x="3479206" y="12125"/>
                  <a:pt x="3479619" y="18288"/>
                </a:cubicBezTo>
                <a:cubicBezTo>
                  <a:pt x="3315855" y="-2963"/>
                  <a:pt x="3094885" y="26965"/>
                  <a:pt x="2714103" y="18288"/>
                </a:cubicBezTo>
                <a:cubicBezTo>
                  <a:pt x="2333321" y="9611"/>
                  <a:pt x="2260528" y="-15335"/>
                  <a:pt x="1948587" y="18288"/>
                </a:cubicBezTo>
                <a:cubicBezTo>
                  <a:pt x="1636646" y="51911"/>
                  <a:pt x="1489816" y="46369"/>
                  <a:pt x="1252663" y="18288"/>
                </a:cubicBezTo>
                <a:cubicBezTo>
                  <a:pt x="1015510" y="-9793"/>
                  <a:pt x="519812" y="-12177"/>
                  <a:pt x="0" y="18288"/>
                </a:cubicBezTo>
                <a:cubicBezTo>
                  <a:pt x="-46" y="12483"/>
                  <a:pt x="-203" y="6491"/>
                  <a:pt x="0" y="0"/>
                </a:cubicBezTo>
                <a:close/>
              </a:path>
              <a:path extrusionOk="0" h="18288" w="3479619">
                <a:moveTo>
                  <a:pt x="0" y="0"/>
                </a:moveTo>
                <a:cubicBezTo>
                  <a:pt x="326045" y="25020"/>
                  <a:pt x="425411" y="-17676"/>
                  <a:pt x="661128" y="0"/>
                </a:cubicBezTo>
                <a:cubicBezTo>
                  <a:pt x="896845" y="17676"/>
                  <a:pt x="1124825" y="1478"/>
                  <a:pt x="1252663" y="0"/>
                </a:cubicBezTo>
                <a:cubicBezTo>
                  <a:pt x="1380502" y="-1478"/>
                  <a:pt x="1694914" y="11788"/>
                  <a:pt x="2018179" y="0"/>
                </a:cubicBezTo>
                <a:cubicBezTo>
                  <a:pt x="2341444" y="-11788"/>
                  <a:pt x="2451167" y="12596"/>
                  <a:pt x="2679307" y="0"/>
                </a:cubicBezTo>
                <a:cubicBezTo>
                  <a:pt x="2907447" y="-12596"/>
                  <a:pt x="3094555" y="23821"/>
                  <a:pt x="3479619" y="0"/>
                </a:cubicBezTo>
                <a:cubicBezTo>
                  <a:pt x="3479355" y="4493"/>
                  <a:pt x="3480003" y="9472"/>
                  <a:pt x="3479619" y="18288"/>
                </a:cubicBezTo>
                <a:cubicBezTo>
                  <a:pt x="3311729" y="36782"/>
                  <a:pt x="3015946" y="7938"/>
                  <a:pt x="2783695" y="18288"/>
                </a:cubicBezTo>
                <a:cubicBezTo>
                  <a:pt x="2551444" y="28638"/>
                  <a:pt x="2398767" y="-13940"/>
                  <a:pt x="2018179" y="18288"/>
                </a:cubicBezTo>
                <a:cubicBezTo>
                  <a:pt x="1637591" y="50516"/>
                  <a:pt x="1634873" y="-6356"/>
                  <a:pt x="1426644" y="18288"/>
                </a:cubicBezTo>
                <a:cubicBezTo>
                  <a:pt x="1218415" y="42932"/>
                  <a:pt x="1006973" y="4094"/>
                  <a:pt x="730720" y="18288"/>
                </a:cubicBezTo>
                <a:cubicBezTo>
                  <a:pt x="454467" y="32482"/>
                  <a:pt x="291313" y="3910"/>
                  <a:pt x="0" y="18288"/>
                </a:cubicBezTo>
                <a:cubicBezTo>
                  <a:pt x="843" y="9577"/>
                  <a:pt x="371" y="6900"/>
                  <a:pt x="0" y="0"/>
                </a:cubicBezTo>
                <a:close/>
              </a:path>
            </a:pathLst>
          </a:custGeom>
          <a:solidFill>
            <a:srgbClr val="FFFFFF"/>
          </a:solidFill>
          <a:ln cap="rnd" cmpd="sng" w="41275">
            <a:solidFill>
              <a:srgbClr val="FFFFF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53" name="Shape 553"/>
        <p:cNvGrpSpPr/>
        <p:nvPr/>
      </p:nvGrpSpPr>
      <p:grpSpPr>
        <a:xfrm>
          <a:off x="0" y="0"/>
          <a:ext cx="0" cy="0"/>
          <a:chOff x="0" y="0"/>
          <a:chExt cx="0" cy="0"/>
        </a:xfrm>
      </p:grpSpPr>
      <p:sp>
        <p:nvSpPr>
          <p:cNvPr id="554" name="Google Shape;554;p46"/>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5" name="Google Shape;555;p46"/>
          <p:cNvSpPr/>
          <p:nvPr/>
        </p:nvSpPr>
        <p:spPr>
          <a:xfrm>
            <a:off x="0" y="0"/>
            <a:ext cx="12192000" cy="2347414"/>
          </a:xfrm>
          <a:custGeom>
            <a:rect b="b" l="l" r="r" t="t"/>
            <a:pathLst>
              <a:path extrusionOk="0" h="2347414" w="12192000">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6" name="Google Shape;556;p46"/>
          <p:cNvSpPr txBox="1"/>
          <p:nvPr>
            <p:ph type="title"/>
          </p:nvPr>
        </p:nvSpPr>
        <p:spPr>
          <a:xfrm>
            <a:off x="838200" y="401221"/>
            <a:ext cx="10515600" cy="134806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5400"/>
              <a:buFont typeface="Calibri"/>
              <a:buNone/>
            </a:pPr>
            <a:r>
              <a:rPr lang="es-ES" sz="5400">
                <a:solidFill>
                  <a:srgbClr val="FFFFFF"/>
                </a:solidFill>
              </a:rPr>
              <a:t>Plazo de protección</a:t>
            </a:r>
            <a:endParaRPr/>
          </a:p>
        </p:txBody>
      </p:sp>
      <p:sp>
        <p:nvSpPr>
          <p:cNvPr id="557" name="Google Shape;557;p46"/>
          <p:cNvSpPr txBox="1"/>
          <p:nvPr>
            <p:ph idx="1" type="body"/>
          </p:nvPr>
        </p:nvSpPr>
        <p:spPr>
          <a:xfrm>
            <a:off x="838200" y="2586789"/>
            <a:ext cx="10515600" cy="3590174"/>
          </a:xfrm>
          <a:prstGeom prst="rect">
            <a:avLst/>
          </a:prstGeom>
          <a:noFill/>
          <a:ln>
            <a:noFill/>
          </a:ln>
        </p:spPr>
        <p:txBody>
          <a:bodyPr anchorCtr="0" anchor="t" bIns="45700" lIns="91425" spcFirstLastPara="1" rIns="91425" wrap="square" tIns="45700">
            <a:normAutofit/>
          </a:bodyPr>
          <a:lstStyle/>
          <a:p>
            <a:pPr indent="-88900" lvl="0" marL="228600" rtl="0" algn="l">
              <a:lnSpc>
                <a:spcPct val="90000"/>
              </a:lnSpc>
              <a:spcBef>
                <a:spcPts val="0"/>
              </a:spcBef>
              <a:spcAft>
                <a:spcPts val="0"/>
              </a:spcAft>
              <a:buClr>
                <a:schemeClr val="dk1"/>
              </a:buClr>
              <a:buSzPts val="2200"/>
              <a:buNone/>
            </a:pPr>
            <a:r>
              <a:t/>
            </a:r>
            <a:endParaRPr sz="2200"/>
          </a:p>
          <a:p>
            <a:pPr indent="-228600" lvl="0" marL="228600" rtl="0" algn="l">
              <a:lnSpc>
                <a:spcPct val="90000"/>
              </a:lnSpc>
              <a:spcBef>
                <a:spcPts val="1000"/>
              </a:spcBef>
              <a:spcAft>
                <a:spcPts val="0"/>
              </a:spcAft>
              <a:buClr>
                <a:schemeClr val="dk1"/>
              </a:buClr>
              <a:buSzPts val="2400"/>
              <a:buChar char="•"/>
            </a:pPr>
            <a:r>
              <a:rPr b="1" lang="es-ES" sz="2400"/>
              <a:t>2 años</a:t>
            </a:r>
            <a:endParaRPr/>
          </a:p>
          <a:p>
            <a:pPr indent="-228600" lvl="0" marL="228600" rtl="0" algn="l">
              <a:lnSpc>
                <a:spcPct val="90000"/>
              </a:lnSpc>
              <a:spcBef>
                <a:spcPts val="1000"/>
              </a:spcBef>
              <a:spcAft>
                <a:spcPts val="0"/>
              </a:spcAft>
              <a:buClr>
                <a:schemeClr val="dk1"/>
              </a:buClr>
              <a:buSzPts val="2200"/>
              <a:buChar char="•"/>
            </a:pPr>
            <a:r>
              <a:rPr lang="es-ES" sz="2200"/>
              <a:t>La Directiva (UE) no establecía limitación temporal alguna a esta protección</a:t>
            </a:r>
            <a:endParaRPr/>
          </a:p>
          <a:p>
            <a:pPr indent="-228600" lvl="0" marL="228600" rtl="0" algn="l">
              <a:lnSpc>
                <a:spcPct val="90000"/>
              </a:lnSpc>
              <a:spcBef>
                <a:spcPts val="1000"/>
              </a:spcBef>
              <a:spcAft>
                <a:spcPts val="0"/>
              </a:spcAft>
              <a:buClr>
                <a:schemeClr val="dk1"/>
              </a:buClr>
              <a:buSzPts val="2200"/>
              <a:buChar char="•"/>
            </a:pPr>
            <a:r>
              <a:rPr lang="es-ES" sz="2200"/>
              <a:t>Una vez transcurrido el plazo de dos años, única y exclusivamente podrá ser ampliado por la A.A.I, debiendo ser en todo caso justificada esta ampliación</a:t>
            </a:r>
            <a:endParaRPr/>
          </a:p>
          <a:p>
            <a:pPr indent="-88900" lvl="0" marL="228600" rtl="0" algn="l">
              <a:lnSpc>
                <a:spcPct val="90000"/>
              </a:lnSpc>
              <a:spcBef>
                <a:spcPts val="1000"/>
              </a:spcBef>
              <a:spcAft>
                <a:spcPts val="0"/>
              </a:spcAft>
              <a:buClr>
                <a:schemeClr val="dk1"/>
              </a:buClr>
              <a:buSzPts val="2200"/>
              <a:buNone/>
            </a:pPr>
            <a:r>
              <a:t/>
            </a:r>
            <a:endParaRPr sz="220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61" name="Shape 561"/>
        <p:cNvGrpSpPr/>
        <p:nvPr/>
      </p:nvGrpSpPr>
      <p:grpSpPr>
        <a:xfrm>
          <a:off x="0" y="0"/>
          <a:ext cx="0" cy="0"/>
          <a:chOff x="0" y="0"/>
          <a:chExt cx="0" cy="0"/>
        </a:xfrm>
      </p:grpSpPr>
      <p:sp>
        <p:nvSpPr>
          <p:cNvPr id="562" name="Google Shape;562;p47"/>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3" name="Google Shape;563;p47"/>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4" name="Google Shape;564;p47"/>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Prohibición de represalias. </a:t>
            </a:r>
            <a:endParaRPr/>
          </a:p>
        </p:txBody>
      </p:sp>
      <p:sp>
        <p:nvSpPr>
          <p:cNvPr id="565" name="Google Shape;565;p47"/>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66" name="Google Shape;566;p47"/>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800"/>
              <a:buNone/>
            </a:pPr>
            <a:r>
              <a:t/>
            </a:r>
            <a:endParaRPr b="1" sz="1800">
              <a:latin typeface="Calibri"/>
              <a:ea typeface="Calibri"/>
              <a:cs typeface="Calibri"/>
              <a:sym typeface="Calibri"/>
            </a:endParaRPr>
          </a:p>
          <a:p>
            <a:pPr indent="-228600" lvl="0" marL="228600" rtl="0" algn="l">
              <a:lnSpc>
                <a:spcPct val="90000"/>
              </a:lnSpc>
              <a:spcBef>
                <a:spcPts val="1000"/>
              </a:spcBef>
              <a:spcAft>
                <a:spcPts val="0"/>
              </a:spcAft>
              <a:buClr>
                <a:schemeClr val="dk1"/>
              </a:buClr>
              <a:buSzPts val="1800"/>
              <a:buFont typeface="Noto Sans Symbols"/>
              <a:buChar char="⮚"/>
            </a:pPr>
            <a:r>
              <a:rPr lang="es-ES" sz="1800">
                <a:latin typeface="Montserrat"/>
                <a:ea typeface="Montserrat"/>
                <a:cs typeface="Montserrat"/>
                <a:sym typeface="Montserrat"/>
              </a:rPr>
              <a:t> suspensión del contrato de trabajo, </a:t>
            </a:r>
            <a:endParaRPr/>
          </a:p>
          <a:p>
            <a:pPr indent="-228600" lvl="0" marL="228600" rtl="0" algn="l">
              <a:lnSpc>
                <a:spcPct val="90000"/>
              </a:lnSpc>
              <a:spcBef>
                <a:spcPts val="3160"/>
              </a:spcBef>
              <a:spcAft>
                <a:spcPts val="0"/>
              </a:spcAft>
              <a:buClr>
                <a:schemeClr val="dk1"/>
              </a:buClr>
              <a:buSzPts val="1800"/>
              <a:buFont typeface="Noto Sans Symbols"/>
              <a:buChar char="⮚"/>
            </a:pPr>
            <a:r>
              <a:rPr lang="es-ES" sz="1800">
                <a:latin typeface="Montserrat"/>
                <a:ea typeface="Montserrat"/>
                <a:cs typeface="Montserrat"/>
                <a:sym typeface="Montserrat"/>
              </a:rPr>
              <a:t>despido o extinción de la relación laboral (incluyendo la no renovación o la terminación anticipada de un contrato de trabajo temporal una vez superado el período de prueba), </a:t>
            </a:r>
            <a:endParaRPr/>
          </a:p>
          <a:p>
            <a:pPr indent="-228600" lvl="0" marL="228600" rtl="0" algn="l">
              <a:lnSpc>
                <a:spcPct val="90000"/>
              </a:lnSpc>
              <a:spcBef>
                <a:spcPts val="3160"/>
              </a:spcBef>
              <a:spcAft>
                <a:spcPts val="0"/>
              </a:spcAft>
              <a:buClr>
                <a:schemeClr val="dk1"/>
              </a:buClr>
              <a:buSzPts val="1800"/>
              <a:buFont typeface="Noto Sans Symbols"/>
              <a:buChar char="⮚"/>
            </a:pPr>
            <a:r>
              <a:rPr lang="es-ES" sz="1800">
                <a:latin typeface="Montserrat"/>
                <a:ea typeface="Montserrat"/>
                <a:cs typeface="Montserrat"/>
                <a:sym typeface="Montserrat"/>
              </a:rPr>
              <a:t>imposición de cualquier medida disciplinaria, </a:t>
            </a:r>
            <a:endParaRPr/>
          </a:p>
          <a:p>
            <a:pPr indent="-228600" lvl="0" marL="228600" rtl="0" algn="l">
              <a:lnSpc>
                <a:spcPct val="90000"/>
              </a:lnSpc>
              <a:spcBef>
                <a:spcPts val="3160"/>
              </a:spcBef>
              <a:spcAft>
                <a:spcPts val="0"/>
              </a:spcAft>
              <a:buClr>
                <a:schemeClr val="dk1"/>
              </a:buClr>
              <a:buSzPts val="1800"/>
              <a:buFont typeface="Noto Sans Symbols"/>
              <a:buChar char="⮚"/>
            </a:pPr>
            <a:r>
              <a:rPr lang="es-ES" sz="1800">
                <a:latin typeface="Montserrat"/>
                <a:ea typeface="Montserrat"/>
                <a:cs typeface="Montserrat"/>
                <a:sym typeface="Montserrat"/>
              </a:rPr>
              <a:t>degradación o denegación de ascensos, </a:t>
            </a:r>
            <a:endParaRPr/>
          </a:p>
          <a:p>
            <a:pPr indent="-228600" lvl="0" marL="228600" rtl="0" algn="l">
              <a:lnSpc>
                <a:spcPct val="90000"/>
              </a:lnSpc>
              <a:spcBef>
                <a:spcPts val="3160"/>
              </a:spcBef>
              <a:spcAft>
                <a:spcPts val="0"/>
              </a:spcAft>
              <a:buClr>
                <a:schemeClr val="dk1"/>
              </a:buClr>
              <a:buSzPts val="1800"/>
              <a:buFont typeface="Noto Sans Symbols"/>
              <a:buChar char="⮚"/>
            </a:pPr>
            <a:r>
              <a:rPr lang="es-ES" sz="1800">
                <a:latin typeface="Montserrat"/>
                <a:ea typeface="Montserrat"/>
                <a:cs typeface="Montserrat"/>
                <a:sym typeface="Montserrat"/>
              </a:rPr>
              <a:t>modificación sustancial de las condiciones de trabajo</a:t>
            </a:r>
            <a:endParaRPr/>
          </a:p>
          <a:p>
            <a:pPr indent="-228600" lvl="0" marL="228600" rtl="0" algn="l">
              <a:lnSpc>
                <a:spcPct val="90000"/>
              </a:lnSpc>
              <a:spcBef>
                <a:spcPts val="3160"/>
              </a:spcBef>
              <a:spcAft>
                <a:spcPts val="0"/>
              </a:spcAft>
              <a:buClr>
                <a:schemeClr val="dk1"/>
              </a:buClr>
              <a:buSzPts val="1800"/>
              <a:buFont typeface="Noto Sans Symbols"/>
              <a:buChar char="⮚"/>
            </a:pPr>
            <a:r>
              <a:rPr lang="es-ES" sz="1800">
                <a:latin typeface="Montserrat"/>
                <a:ea typeface="Montserrat"/>
                <a:cs typeface="Montserrat"/>
                <a:sym typeface="Montserrat"/>
              </a:rPr>
              <a:t> y la no conversión de un contrato de trabajo temporal en uno indefinido, en caso de que el trabajador tuviera expectativas legítimas de que se le ofrecería un trabajo indefinido, entre otras.</a:t>
            </a:r>
            <a:endParaRPr sz="1800">
              <a:latin typeface="Calibri"/>
              <a:ea typeface="Calibri"/>
              <a:cs typeface="Calibri"/>
              <a:sym typeface="Calibri"/>
            </a:endParaRPr>
          </a:p>
          <a:p>
            <a:pPr indent="-114300" lvl="0" marL="228600" rtl="0" algn="l">
              <a:lnSpc>
                <a:spcPct val="90000"/>
              </a:lnSpc>
              <a:spcBef>
                <a:spcPts val="3160"/>
              </a:spcBef>
              <a:spcAft>
                <a:spcPts val="0"/>
              </a:spcAft>
              <a:buClr>
                <a:schemeClr val="dk1"/>
              </a:buClr>
              <a:buSzPts val="1800"/>
              <a:buNone/>
            </a:pPr>
            <a:r>
              <a:t/>
            </a:r>
            <a:endParaRPr sz="180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0" name="Shape 570"/>
        <p:cNvGrpSpPr/>
        <p:nvPr/>
      </p:nvGrpSpPr>
      <p:grpSpPr>
        <a:xfrm>
          <a:off x="0" y="0"/>
          <a:ext cx="0" cy="0"/>
          <a:chOff x="0" y="0"/>
          <a:chExt cx="0" cy="0"/>
        </a:xfrm>
      </p:grpSpPr>
      <p:sp>
        <p:nvSpPr>
          <p:cNvPr id="571" name="Google Shape;571;p48"/>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2" name="Google Shape;572;p48"/>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3" name="Google Shape;573;p48"/>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Otras medidas</a:t>
            </a:r>
            <a:endParaRPr/>
          </a:p>
        </p:txBody>
      </p:sp>
      <p:sp>
        <p:nvSpPr>
          <p:cNvPr id="574" name="Google Shape;574;p48"/>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75" name="Google Shape;575;p48"/>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s-ES"/>
              <a:t>Medidas de apoyo.</a:t>
            </a:r>
            <a:endParaRPr/>
          </a:p>
          <a:p>
            <a:pPr indent="-228600" lvl="0" marL="228600" rtl="0" algn="l">
              <a:lnSpc>
                <a:spcPct val="90000"/>
              </a:lnSpc>
              <a:spcBef>
                <a:spcPts val="1000"/>
              </a:spcBef>
              <a:spcAft>
                <a:spcPts val="0"/>
              </a:spcAft>
              <a:buClr>
                <a:schemeClr val="dk1"/>
              </a:buClr>
              <a:buSzPts val="2800"/>
              <a:buChar char="•"/>
            </a:pPr>
            <a:r>
              <a:rPr lang="es-ES"/>
              <a:t>información y asesoramiento completos e independientes. </a:t>
            </a:r>
            <a:endParaRPr/>
          </a:p>
          <a:p>
            <a:pPr indent="-228600" lvl="0" marL="228600" rtl="0" algn="l">
              <a:lnSpc>
                <a:spcPct val="90000"/>
              </a:lnSpc>
              <a:spcBef>
                <a:spcPts val="1000"/>
              </a:spcBef>
              <a:spcAft>
                <a:spcPts val="0"/>
              </a:spcAft>
              <a:buClr>
                <a:schemeClr val="dk1"/>
              </a:buClr>
              <a:buSzPts val="2800"/>
              <a:buChar char="•"/>
            </a:pPr>
            <a:r>
              <a:rPr lang="es-ES"/>
              <a:t>Asistencia efectiva. </a:t>
            </a:r>
            <a:endParaRPr/>
          </a:p>
          <a:p>
            <a:pPr indent="-228600" lvl="0" marL="228600" rtl="0" algn="l">
              <a:lnSpc>
                <a:spcPct val="90000"/>
              </a:lnSpc>
              <a:spcBef>
                <a:spcPts val="1000"/>
              </a:spcBef>
              <a:spcAft>
                <a:spcPts val="0"/>
              </a:spcAft>
              <a:buClr>
                <a:schemeClr val="dk1"/>
              </a:buClr>
              <a:buSzPts val="2800"/>
              <a:buChar char="•"/>
            </a:pPr>
            <a:r>
              <a:rPr lang="es-ES"/>
              <a:t>Asistencia jurídica.</a:t>
            </a:r>
            <a:endParaRPr/>
          </a:p>
          <a:p>
            <a:pPr indent="-228600" lvl="0" marL="228600" rtl="0" algn="l">
              <a:lnSpc>
                <a:spcPct val="90000"/>
              </a:lnSpc>
              <a:spcBef>
                <a:spcPts val="1000"/>
              </a:spcBef>
              <a:spcAft>
                <a:spcPts val="0"/>
              </a:spcAft>
              <a:buClr>
                <a:schemeClr val="dk1"/>
              </a:buClr>
              <a:buSzPts val="2800"/>
              <a:buChar char="•"/>
            </a:pPr>
            <a:r>
              <a:rPr lang="es-ES"/>
              <a:t>Apoyo financiero y psicológico de forma excepcional. </a:t>
            </a:r>
            <a:endParaRPr/>
          </a:p>
          <a:p>
            <a:pPr indent="-228600" lvl="0" marL="228600" rtl="0" algn="l">
              <a:lnSpc>
                <a:spcPct val="90000"/>
              </a:lnSpc>
              <a:spcBef>
                <a:spcPts val="1000"/>
              </a:spcBef>
              <a:spcAft>
                <a:spcPts val="0"/>
              </a:spcAft>
              <a:buClr>
                <a:schemeClr val="dk1"/>
              </a:buClr>
              <a:buSzPts val="2800"/>
              <a:buChar char="•"/>
            </a:pPr>
            <a:r>
              <a:rPr lang="es-ES"/>
              <a:t>Asistencia jurídica gratuita si fuera necesario. </a:t>
            </a:r>
            <a:endParaRPr/>
          </a:p>
          <a:p>
            <a:pPr indent="-228600" lvl="0" marL="228600" rtl="0" algn="l">
              <a:lnSpc>
                <a:spcPct val="90000"/>
              </a:lnSpc>
              <a:spcBef>
                <a:spcPts val="1000"/>
              </a:spcBef>
              <a:spcAft>
                <a:spcPts val="0"/>
              </a:spcAft>
              <a:buClr>
                <a:schemeClr val="dk1"/>
              </a:buClr>
              <a:buSzPts val="2800"/>
              <a:buChar char="•"/>
            </a:pPr>
            <a:r>
              <a:rPr lang="es-ES"/>
              <a:t>En principio en la autoridad Independiente de protección del informante quien las costea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9" name="Shape 579"/>
        <p:cNvGrpSpPr/>
        <p:nvPr/>
      </p:nvGrpSpPr>
      <p:grpSpPr>
        <a:xfrm>
          <a:off x="0" y="0"/>
          <a:ext cx="0" cy="0"/>
          <a:chOff x="0" y="0"/>
          <a:chExt cx="0" cy="0"/>
        </a:xfrm>
      </p:grpSpPr>
      <p:sp>
        <p:nvSpPr>
          <p:cNvPr id="580" name="Google Shape;580;p49"/>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1" name="Google Shape;581;p49"/>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2" name="Google Shape;582;p49"/>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Medidas de protección para el denunciado</a:t>
            </a:r>
            <a:endParaRPr/>
          </a:p>
        </p:txBody>
      </p:sp>
      <p:sp>
        <p:nvSpPr>
          <p:cNvPr id="583" name="Google Shape;583;p49"/>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84" name="Google Shape;584;p49"/>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s-ES"/>
              <a:t>Durante la tramitación del expediente, las personas afectadas por la comunicación tendrán derecho a la presunción de inocencia, al derecho de defensa y al derecho de acceso al expediente en los términos regulados en esta ley, así como a la misma protección establecida para los informantes, preservándose su identidad y garantizándose la confidencialidad de los hechos y datos del procedimiento.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9" name="Shape 129"/>
        <p:cNvGrpSpPr/>
        <p:nvPr/>
      </p:nvGrpSpPr>
      <p:grpSpPr>
        <a:xfrm>
          <a:off x="0" y="0"/>
          <a:ext cx="0" cy="0"/>
          <a:chOff x="0" y="0"/>
          <a:chExt cx="0" cy="0"/>
        </a:xfrm>
      </p:grpSpPr>
      <p:sp>
        <p:nvSpPr>
          <p:cNvPr id="130" name="Google Shape;130;p5"/>
          <p:cNvSpPr/>
          <p:nvPr/>
        </p:nvSpPr>
        <p:spPr>
          <a:xfrm>
            <a:off x="0" y="0"/>
            <a:ext cx="121920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1" name="Google Shape;131;p5"/>
          <p:cNvSpPr/>
          <p:nvPr/>
        </p:nvSpPr>
        <p:spPr>
          <a:xfrm flipH="1" rot="3967198">
            <a:off x="8631348" y="490493"/>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2" name="Google Shape;132;p5"/>
          <p:cNvSpPr txBox="1"/>
          <p:nvPr>
            <p:ph type="title"/>
          </p:nvPr>
        </p:nvSpPr>
        <p:spPr>
          <a:xfrm>
            <a:off x="5894962" y="479493"/>
            <a:ext cx="5458838"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s-ES"/>
              <a:t>Canales de  denuncia: estado de la cuestión  </a:t>
            </a:r>
            <a:endParaRPr/>
          </a:p>
        </p:txBody>
      </p:sp>
      <p:sp>
        <p:nvSpPr>
          <p:cNvPr id="133" name="Google Shape;133;p5"/>
          <p:cNvSpPr/>
          <p:nvPr/>
        </p:nvSpPr>
        <p:spPr>
          <a:xfrm flipH="1">
            <a:off x="0" y="5486400"/>
            <a:ext cx="2672863" cy="1371600"/>
          </a:xfrm>
          <a:custGeom>
            <a:rect b="b" l="l" r="r" t="t"/>
            <a:pathLst>
              <a:path extrusionOk="0" h="1371600" w="2672863">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nvGrpSpPr>
          <p:cNvPr id="134" name="Google Shape;134;p5"/>
          <p:cNvGrpSpPr/>
          <p:nvPr/>
        </p:nvGrpSpPr>
        <p:grpSpPr>
          <a:xfrm>
            <a:off x="2806213" y="2238082"/>
            <a:ext cx="8680937" cy="4679556"/>
            <a:chOff x="0" y="2963"/>
            <a:chExt cx="8680937" cy="4679556"/>
          </a:xfrm>
        </p:grpSpPr>
        <p:cxnSp>
          <p:nvCxnSpPr>
            <p:cNvPr id="135" name="Google Shape;135;p5"/>
            <p:cNvCxnSpPr/>
            <p:nvPr/>
          </p:nvCxnSpPr>
          <p:spPr>
            <a:xfrm>
              <a:off x="0" y="2963"/>
              <a:ext cx="8680937"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136" name="Google Shape;136;p5"/>
            <p:cNvSpPr/>
            <p:nvPr/>
          </p:nvSpPr>
          <p:spPr>
            <a:xfrm>
              <a:off x="0" y="2963"/>
              <a:ext cx="8680937" cy="4409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5"/>
            <p:cNvSpPr txBox="1"/>
            <p:nvPr/>
          </p:nvSpPr>
          <p:spPr>
            <a:xfrm>
              <a:off x="0" y="2963"/>
              <a:ext cx="8680937" cy="440980"/>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s-ES" sz="1600" u="none" cap="none" strike="noStrike">
                  <a:solidFill>
                    <a:schemeClr val="dk1"/>
                  </a:solidFill>
                  <a:latin typeface="Calibri"/>
                  <a:ea typeface="Calibri"/>
                  <a:cs typeface="Calibri"/>
                  <a:sym typeface="Calibri"/>
                </a:rPr>
                <a:t>False claim act FCA (Lincoln Law, 1868): irregularidades aprovisionamiento ejercito USA. Denunciante podía quedarse porcentaje.</a:t>
              </a:r>
              <a:endParaRPr b="0" i="0" sz="1600" u="none" cap="none" strike="noStrike">
                <a:solidFill>
                  <a:schemeClr val="dk1"/>
                </a:solidFill>
                <a:latin typeface="Calibri"/>
                <a:ea typeface="Calibri"/>
                <a:cs typeface="Calibri"/>
                <a:sym typeface="Calibri"/>
              </a:endParaRPr>
            </a:p>
          </p:txBody>
        </p:sp>
        <p:cxnSp>
          <p:nvCxnSpPr>
            <p:cNvPr id="138" name="Google Shape;138;p5"/>
            <p:cNvCxnSpPr/>
            <p:nvPr/>
          </p:nvCxnSpPr>
          <p:spPr>
            <a:xfrm>
              <a:off x="0" y="443943"/>
              <a:ext cx="8680937"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139" name="Google Shape;139;p5"/>
            <p:cNvSpPr/>
            <p:nvPr/>
          </p:nvSpPr>
          <p:spPr>
            <a:xfrm>
              <a:off x="0" y="443943"/>
              <a:ext cx="8680937" cy="4409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5"/>
            <p:cNvSpPr txBox="1"/>
            <p:nvPr/>
          </p:nvSpPr>
          <p:spPr>
            <a:xfrm>
              <a:off x="0" y="443943"/>
              <a:ext cx="8680937" cy="440980"/>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s-ES" sz="1600" u="none" cap="none" strike="noStrike">
                  <a:solidFill>
                    <a:schemeClr val="dk1"/>
                  </a:solidFill>
                  <a:latin typeface="Calibri"/>
                  <a:ea typeface="Calibri"/>
                  <a:cs typeface="Calibri"/>
                  <a:sym typeface="Calibri"/>
                </a:rPr>
                <a:t>Lloyd–La Follete Act de 1912 (en relación con la administración pública norteamericana); </a:t>
              </a:r>
              <a:endParaRPr b="0" i="0" sz="1600" u="none" cap="none" strike="noStrike">
                <a:solidFill>
                  <a:schemeClr val="dk1"/>
                </a:solidFill>
                <a:latin typeface="Calibri"/>
                <a:ea typeface="Calibri"/>
                <a:cs typeface="Calibri"/>
                <a:sym typeface="Calibri"/>
              </a:endParaRPr>
            </a:p>
          </p:txBody>
        </p:sp>
        <p:cxnSp>
          <p:nvCxnSpPr>
            <p:cNvPr id="141" name="Google Shape;141;p5"/>
            <p:cNvCxnSpPr/>
            <p:nvPr/>
          </p:nvCxnSpPr>
          <p:spPr>
            <a:xfrm>
              <a:off x="0" y="884923"/>
              <a:ext cx="8680937"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142" name="Google Shape;142;p5"/>
            <p:cNvSpPr/>
            <p:nvPr/>
          </p:nvSpPr>
          <p:spPr>
            <a:xfrm>
              <a:off x="0" y="884923"/>
              <a:ext cx="8680937" cy="4409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5"/>
            <p:cNvSpPr txBox="1"/>
            <p:nvPr/>
          </p:nvSpPr>
          <p:spPr>
            <a:xfrm>
              <a:off x="0" y="884923"/>
              <a:ext cx="8680937" cy="440980"/>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s-ES" sz="1600" u="none" cap="none" strike="noStrike">
                  <a:solidFill>
                    <a:schemeClr val="dk1"/>
                  </a:solidFill>
                  <a:latin typeface="Calibri"/>
                  <a:ea typeface="Calibri"/>
                  <a:cs typeface="Calibri"/>
                  <a:sym typeface="Calibri"/>
                </a:rPr>
                <a:t>Whistleblower Protection Act de 1989 ( ley federal de los Estados Unidos que protege </a:t>
              </a:r>
              <a:r>
                <a:rPr b="0" i="0" lang="es-ES" sz="1600" u="sng" cap="none" strike="noStrike">
                  <a:solidFill>
                    <a:schemeClr val="dk1"/>
                  </a:solidFill>
                  <a:latin typeface="Calibri"/>
                  <a:ea typeface="Calibri"/>
                  <a:cs typeface="Calibri"/>
                  <a:sym typeface="Calibri"/>
                  <a:hlinkClick r:id="rId3">
                    <a:extLst>
                      <a:ext uri="{A12FA001-AC4F-418D-AE19-62706E023703}">
                        <ahyp:hlinkClr val="tx"/>
                      </a:ext>
                    </a:extLst>
                  </a:hlinkClick>
                </a:rPr>
                <a:t>a los denunciantes</a:t>
              </a:r>
              <a:r>
                <a:rPr b="0" i="0" lang="es-ES" sz="1600" u="none" cap="none" strike="noStrike">
                  <a:solidFill>
                    <a:schemeClr val="dk1"/>
                  </a:solidFill>
                  <a:latin typeface="Calibri"/>
                  <a:ea typeface="Calibri"/>
                  <a:cs typeface="Calibri"/>
                  <a:sym typeface="Calibri"/>
                </a:rPr>
                <a:t> federales que trabajan para el gobierno   )</a:t>
              </a:r>
              <a:endParaRPr b="0" i="0" sz="1600" u="none" cap="none" strike="noStrike">
                <a:solidFill>
                  <a:schemeClr val="dk1"/>
                </a:solidFill>
                <a:latin typeface="Calibri"/>
                <a:ea typeface="Calibri"/>
                <a:cs typeface="Calibri"/>
                <a:sym typeface="Calibri"/>
              </a:endParaRPr>
            </a:p>
          </p:txBody>
        </p:sp>
        <p:cxnSp>
          <p:nvCxnSpPr>
            <p:cNvPr id="144" name="Google Shape;144;p5"/>
            <p:cNvCxnSpPr/>
            <p:nvPr/>
          </p:nvCxnSpPr>
          <p:spPr>
            <a:xfrm>
              <a:off x="0" y="1325903"/>
              <a:ext cx="8680937"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145" name="Google Shape;145;p5"/>
            <p:cNvSpPr/>
            <p:nvPr/>
          </p:nvSpPr>
          <p:spPr>
            <a:xfrm>
              <a:off x="0" y="1325903"/>
              <a:ext cx="8680937" cy="4409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5"/>
            <p:cNvSpPr txBox="1"/>
            <p:nvPr/>
          </p:nvSpPr>
          <p:spPr>
            <a:xfrm>
              <a:off x="0" y="1325903"/>
              <a:ext cx="8680937" cy="440980"/>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s-ES" sz="1600" u="none" cap="none" strike="noStrike">
                  <a:solidFill>
                    <a:schemeClr val="dk1"/>
                  </a:solidFill>
                  <a:latin typeface="Calibri"/>
                  <a:ea typeface="Calibri"/>
                  <a:cs typeface="Calibri"/>
                  <a:sym typeface="Calibri"/>
                </a:rPr>
                <a:t>Sabarnes Oxley 2002 (a raíz caso Enron) </a:t>
              </a:r>
              <a:endParaRPr b="0" i="0" sz="1600" u="none" cap="none" strike="noStrike">
                <a:solidFill>
                  <a:schemeClr val="dk1"/>
                </a:solidFill>
                <a:latin typeface="Calibri"/>
                <a:ea typeface="Calibri"/>
                <a:cs typeface="Calibri"/>
                <a:sym typeface="Calibri"/>
              </a:endParaRPr>
            </a:p>
          </p:txBody>
        </p:sp>
        <p:cxnSp>
          <p:nvCxnSpPr>
            <p:cNvPr id="147" name="Google Shape;147;p5"/>
            <p:cNvCxnSpPr/>
            <p:nvPr/>
          </p:nvCxnSpPr>
          <p:spPr>
            <a:xfrm>
              <a:off x="0" y="1766883"/>
              <a:ext cx="8680937"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148" name="Google Shape;148;p5"/>
            <p:cNvSpPr/>
            <p:nvPr/>
          </p:nvSpPr>
          <p:spPr>
            <a:xfrm>
              <a:off x="0" y="1766883"/>
              <a:ext cx="8680937" cy="4409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5"/>
            <p:cNvSpPr txBox="1"/>
            <p:nvPr/>
          </p:nvSpPr>
          <p:spPr>
            <a:xfrm>
              <a:off x="0" y="1766883"/>
              <a:ext cx="8680937" cy="440980"/>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s-ES" sz="1600" u="none" cap="none" strike="noStrike">
                  <a:solidFill>
                    <a:schemeClr val="dk1"/>
                  </a:solidFill>
                  <a:latin typeface="Calibri"/>
                  <a:ea typeface="Calibri"/>
                  <a:cs typeface="Calibri"/>
                  <a:sym typeface="Calibri"/>
                </a:rPr>
                <a:t>Dodd-Frank Wall Street Reform and Consumer Protection Act, de 2010. USA: protección abusos entidades financieras </a:t>
              </a:r>
              <a:endParaRPr b="0" i="0" sz="1600" u="none" cap="none" strike="noStrike">
                <a:solidFill>
                  <a:schemeClr val="dk1"/>
                </a:solidFill>
                <a:latin typeface="Calibri"/>
                <a:ea typeface="Calibri"/>
                <a:cs typeface="Calibri"/>
                <a:sym typeface="Calibri"/>
              </a:endParaRPr>
            </a:p>
          </p:txBody>
        </p:sp>
        <p:cxnSp>
          <p:nvCxnSpPr>
            <p:cNvPr id="150" name="Google Shape;150;p5"/>
            <p:cNvCxnSpPr/>
            <p:nvPr/>
          </p:nvCxnSpPr>
          <p:spPr>
            <a:xfrm>
              <a:off x="0" y="2207863"/>
              <a:ext cx="8680937"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151" name="Google Shape;151;p5"/>
            <p:cNvSpPr/>
            <p:nvPr/>
          </p:nvSpPr>
          <p:spPr>
            <a:xfrm>
              <a:off x="0" y="2207863"/>
              <a:ext cx="8680937" cy="4409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5"/>
            <p:cNvSpPr txBox="1"/>
            <p:nvPr/>
          </p:nvSpPr>
          <p:spPr>
            <a:xfrm>
              <a:off x="0" y="2207863"/>
              <a:ext cx="8680937" cy="440980"/>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s-ES" sz="1600" u="none" cap="none" strike="noStrike">
                  <a:solidFill>
                    <a:schemeClr val="dk1"/>
                  </a:solidFill>
                  <a:latin typeface="Calibri"/>
                  <a:ea typeface="Calibri"/>
                  <a:cs typeface="Calibri"/>
                  <a:sym typeface="Calibri"/>
                </a:rPr>
                <a:t>Whistleblowing Arrangements Code of Practice (PAS 1998:2008)  – Reino Unido </a:t>
              </a:r>
              <a:endParaRPr b="0" i="0" sz="1600" u="none" cap="none" strike="noStrike">
                <a:solidFill>
                  <a:schemeClr val="dk1"/>
                </a:solidFill>
                <a:latin typeface="Calibri"/>
                <a:ea typeface="Calibri"/>
                <a:cs typeface="Calibri"/>
                <a:sym typeface="Calibri"/>
              </a:endParaRPr>
            </a:p>
          </p:txBody>
        </p:sp>
        <p:cxnSp>
          <p:nvCxnSpPr>
            <p:cNvPr id="153" name="Google Shape;153;p5"/>
            <p:cNvCxnSpPr/>
            <p:nvPr/>
          </p:nvCxnSpPr>
          <p:spPr>
            <a:xfrm>
              <a:off x="0" y="2648843"/>
              <a:ext cx="8680937"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154" name="Google Shape;154;p5"/>
            <p:cNvSpPr/>
            <p:nvPr/>
          </p:nvSpPr>
          <p:spPr>
            <a:xfrm>
              <a:off x="0" y="2648843"/>
              <a:ext cx="8680937" cy="4409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5"/>
            <p:cNvSpPr txBox="1"/>
            <p:nvPr/>
          </p:nvSpPr>
          <p:spPr>
            <a:xfrm>
              <a:off x="0" y="2648843"/>
              <a:ext cx="8680937" cy="440980"/>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s-ES" sz="1600" u="none" cap="none" strike="noStrike">
                  <a:solidFill>
                    <a:schemeClr val="dk1"/>
                  </a:solidFill>
                  <a:latin typeface="Calibri"/>
                  <a:ea typeface="Calibri"/>
                  <a:cs typeface="Calibri"/>
                  <a:sym typeface="Calibri"/>
                </a:rPr>
                <a:t>Protected Disclosures Act, de 8 de julio de 2014 – Irlanda –</a:t>
              </a:r>
              <a:endParaRPr b="0" i="0" sz="1600" u="none" cap="none" strike="noStrike">
                <a:solidFill>
                  <a:schemeClr val="dk1"/>
                </a:solidFill>
                <a:latin typeface="Calibri"/>
                <a:ea typeface="Calibri"/>
                <a:cs typeface="Calibri"/>
                <a:sym typeface="Calibri"/>
              </a:endParaRPr>
            </a:p>
          </p:txBody>
        </p:sp>
        <p:cxnSp>
          <p:nvCxnSpPr>
            <p:cNvPr id="156" name="Google Shape;156;p5"/>
            <p:cNvCxnSpPr/>
            <p:nvPr/>
          </p:nvCxnSpPr>
          <p:spPr>
            <a:xfrm>
              <a:off x="0" y="3089823"/>
              <a:ext cx="8680937"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157" name="Google Shape;157;p5"/>
            <p:cNvSpPr/>
            <p:nvPr/>
          </p:nvSpPr>
          <p:spPr>
            <a:xfrm>
              <a:off x="0" y="3089823"/>
              <a:ext cx="8680937" cy="4409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5"/>
            <p:cNvSpPr txBox="1"/>
            <p:nvPr/>
          </p:nvSpPr>
          <p:spPr>
            <a:xfrm>
              <a:off x="0" y="3089823"/>
              <a:ext cx="8680937" cy="440980"/>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s-ES" sz="1600" u="none" cap="none" strike="noStrike">
                  <a:solidFill>
                    <a:schemeClr val="dk1"/>
                  </a:solidFill>
                  <a:latin typeface="Calibri"/>
                  <a:ea typeface="Calibri"/>
                  <a:cs typeface="Calibri"/>
                  <a:sym typeface="Calibri"/>
                </a:rPr>
                <a:t>Ley 179/2017, de 29 de diciembre de 2017 –Italia–</a:t>
              </a:r>
              <a:endParaRPr b="0" i="0" sz="1600" u="none" cap="none" strike="noStrike">
                <a:solidFill>
                  <a:schemeClr val="dk1"/>
                </a:solidFill>
                <a:latin typeface="Calibri"/>
                <a:ea typeface="Calibri"/>
                <a:cs typeface="Calibri"/>
                <a:sym typeface="Calibri"/>
              </a:endParaRPr>
            </a:p>
          </p:txBody>
        </p:sp>
        <p:cxnSp>
          <p:nvCxnSpPr>
            <p:cNvPr id="159" name="Google Shape;159;p5"/>
            <p:cNvCxnSpPr/>
            <p:nvPr/>
          </p:nvCxnSpPr>
          <p:spPr>
            <a:xfrm>
              <a:off x="0" y="3530803"/>
              <a:ext cx="8680937" cy="0"/>
            </a:xfrm>
            <a:prstGeom prst="straightConnector1">
              <a:avLst/>
            </a:prstGeom>
            <a:solidFill>
              <a:schemeClr val="accent2"/>
            </a:solidFill>
            <a:ln cap="flat" cmpd="sng" w="12700">
              <a:solidFill>
                <a:schemeClr val="accent2"/>
              </a:solidFill>
              <a:prstDash val="solid"/>
              <a:miter lim="800000"/>
              <a:headEnd len="sm" w="sm" type="none"/>
              <a:tailEnd len="sm" w="sm" type="none"/>
            </a:ln>
          </p:spPr>
        </p:cxnSp>
        <p:sp>
          <p:nvSpPr>
            <p:cNvPr id="160" name="Google Shape;160;p5"/>
            <p:cNvSpPr/>
            <p:nvPr/>
          </p:nvSpPr>
          <p:spPr>
            <a:xfrm>
              <a:off x="0" y="3530803"/>
              <a:ext cx="8672459" cy="115171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5"/>
            <p:cNvSpPr txBox="1"/>
            <p:nvPr/>
          </p:nvSpPr>
          <p:spPr>
            <a:xfrm>
              <a:off x="0" y="3530803"/>
              <a:ext cx="8672459" cy="1151716"/>
            </a:xfrm>
            <a:prstGeom prst="rect">
              <a:avLst/>
            </a:prstGeom>
            <a:noFill/>
            <a:ln>
              <a:noFill/>
            </a:ln>
          </p:spPr>
          <p:txBody>
            <a:bodyPr anchorCtr="0" anchor="t" bIns="60950" lIns="60950" spcFirstLastPara="1" rIns="60950" wrap="square" tIns="60950">
              <a:noAutofit/>
            </a:bodyPr>
            <a:lstStyle/>
            <a:p>
              <a:pPr indent="0" lvl="0" marL="0" marR="0" rtl="0" algn="l">
                <a:lnSpc>
                  <a:spcPct val="90000"/>
                </a:lnSpc>
                <a:spcBef>
                  <a:spcPts val="0"/>
                </a:spcBef>
                <a:spcAft>
                  <a:spcPts val="0"/>
                </a:spcAft>
                <a:buClr>
                  <a:schemeClr val="dk1"/>
                </a:buClr>
                <a:buSzPts val="1600"/>
                <a:buFont typeface="Calibri"/>
                <a:buNone/>
              </a:pPr>
              <a:r>
                <a:rPr b="0" i="0" lang="es-ES" sz="1600" u="none" cap="none" strike="noStrike">
                  <a:solidFill>
                    <a:schemeClr val="dk1"/>
                  </a:solidFill>
                  <a:latin typeface="Calibri"/>
                  <a:ea typeface="Calibri"/>
                  <a:cs typeface="Calibri"/>
                  <a:sym typeface="Calibri"/>
                </a:rPr>
                <a:t>ISO 19600:2014 sobre Sistemas de gestión de Compliance, reemplazado por la Norma ISO 37301:2021, sobre Sistemas de gestión de Compliance, </a:t>
              </a:r>
              <a:r>
                <a:rPr b="0" i="0" lang="es-ES" sz="1600" u="none" cap="none" strike="noStrike">
                  <a:solidFill>
                    <a:srgbClr val="000000"/>
                  </a:solidFill>
                  <a:latin typeface="Calibri"/>
                  <a:ea typeface="Calibri"/>
                  <a:cs typeface="Calibri"/>
                  <a:sym typeface="Calibri"/>
                </a:rPr>
                <a:t>Estándar </a:t>
              </a:r>
              <a:r>
                <a:rPr b="0" i="0" lang="es-ES" sz="1600" u="sng" cap="none" strike="noStrike">
                  <a:solidFill>
                    <a:srgbClr val="000000"/>
                  </a:solidFill>
                  <a:latin typeface="Calibri"/>
                  <a:ea typeface="Calibri"/>
                  <a:cs typeface="Calibri"/>
                  <a:sym typeface="Calibri"/>
                  <a:hlinkClick r:id="rId4">
                    <a:extLst>
                      <a:ext uri="{A12FA001-AC4F-418D-AE19-62706E023703}">
                        <ahyp:hlinkClr val="tx"/>
                      </a:ext>
                    </a:extLst>
                  </a:hlinkClick>
                </a:rPr>
                <a:t>ISO 37002:2021</a:t>
              </a:r>
              <a:r>
                <a:rPr b="0" i="0" lang="es-ES" sz="1600" u="none" cap="none" strike="noStrike">
                  <a:solidFill>
                    <a:srgbClr val="000000"/>
                  </a:solidFill>
                  <a:latin typeface="Calibri"/>
                  <a:ea typeface="Calibri"/>
                  <a:cs typeface="Calibri"/>
                  <a:sym typeface="Calibri"/>
                </a:rPr>
                <a:t> sobre sistemas de gestión de denuncias. ISO 37008:2023 sobre investigaciones internas.</a:t>
              </a:r>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88" name="Shape 588"/>
        <p:cNvGrpSpPr/>
        <p:nvPr/>
      </p:nvGrpSpPr>
      <p:grpSpPr>
        <a:xfrm>
          <a:off x="0" y="0"/>
          <a:ext cx="0" cy="0"/>
          <a:chOff x="0" y="0"/>
          <a:chExt cx="0" cy="0"/>
        </a:xfrm>
      </p:grpSpPr>
      <p:sp>
        <p:nvSpPr>
          <p:cNvPr id="589" name="Google Shape;589;p50"/>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0" name="Google Shape;590;p50"/>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1" name="Google Shape;591;p50"/>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Incidencia laboral </a:t>
            </a:r>
            <a:endParaRPr/>
          </a:p>
        </p:txBody>
      </p:sp>
      <p:sp>
        <p:nvSpPr>
          <p:cNvPr id="592" name="Google Shape;592;p50"/>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593" name="Google Shape;593;p50"/>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400"/>
              <a:buChar char="•"/>
            </a:pPr>
            <a:r>
              <a:rPr lang="es-ES" sz="2400">
                <a:latin typeface="Calibri"/>
                <a:ea typeface="Calibri"/>
                <a:cs typeface="Calibri"/>
                <a:sym typeface="Calibri"/>
              </a:rPr>
              <a:t>Entre las entidades obligadas a implementar dicho sistema de información se encuentran las empresas y entre los sujetos protegidos se encuentran los trabajadores que utilicen dichos canales de denuncia. Es por ello que la entrada en vigor de la citada norma impacta directamente en el marco laboral suscitando numerosas dudas de interpretación y de aplicación práctica</a:t>
            </a:r>
            <a:endParaRPr/>
          </a:p>
          <a:p>
            <a:pPr indent="-228600" lvl="0" marL="228600" rtl="0" algn="l">
              <a:lnSpc>
                <a:spcPct val="90000"/>
              </a:lnSpc>
              <a:spcBef>
                <a:spcPts val="1000"/>
              </a:spcBef>
              <a:spcAft>
                <a:spcPts val="0"/>
              </a:spcAft>
              <a:buClr>
                <a:schemeClr val="dk1"/>
              </a:buClr>
              <a:buSzPts val="2400"/>
              <a:buChar char="•"/>
            </a:pPr>
            <a:r>
              <a:rPr lang="es-ES" sz="2400">
                <a:latin typeface="Calibri"/>
                <a:ea typeface="Calibri"/>
                <a:cs typeface="Calibri"/>
                <a:sym typeface="Calibri"/>
              </a:rPr>
              <a:t>No se trata de una norma estrictamente laboral. </a:t>
            </a:r>
            <a:endParaRPr/>
          </a:p>
          <a:p>
            <a:pPr indent="-228600" lvl="0" marL="228600" rtl="0" algn="l">
              <a:lnSpc>
                <a:spcPct val="90000"/>
              </a:lnSpc>
              <a:spcBef>
                <a:spcPts val="1000"/>
              </a:spcBef>
              <a:spcAft>
                <a:spcPts val="0"/>
              </a:spcAft>
              <a:buClr>
                <a:schemeClr val="dk1"/>
              </a:buClr>
              <a:buSzPts val="2400"/>
              <a:buChar char="•"/>
            </a:pPr>
            <a:r>
              <a:rPr lang="es-ES" sz="2400">
                <a:latin typeface="Calibri"/>
                <a:ea typeface="Calibri"/>
                <a:cs typeface="Calibri"/>
                <a:sym typeface="Calibri"/>
              </a:rPr>
              <a:t>De hecho, no incorpora ninguna modificación expresa en el Estatuto de los Trabajadores ni en ninguna otra norma propiamente laboral, pero su entrada en vigor determina la incorporación de nuevas obligaciones para las empresas y nuevos derechos de protección para los trabajadores.</a:t>
            </a:r>
            <a:endParaRPr/>
          </a:p>
          <a:p>
            <a:pPr indent="-76200" lvl="0" marL="228600" rtl="0" algn="l">
              <a:lnSpc>
                <a:spcPct val="90000"/>
              </a:lnSpc>
              <a:spcBef>
                <a:spcPts val="1000"/>
              </a:spcBef>
              <a:spcAft>
                <a:spcPts val="0"/>
              </a:spcAft>
              <a:buClr>
                <a:schemeClr val="dk1"/>
              </a:buClr>
              <a:buSzPts val="2400"/>
              <a:buNone/>
            </a:pPr>
            <a:r>
              <a:t/>
            </a:r>
            <a:endParaRPr sz="240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7" name="Shape 597"/>
        <p:cNvGrpSpPr/>
        <p:nvPr/>
      </p:nvGrpSpPr>
      <p:grpSpPr>
        <a:xfrm>
          <a:off x="0" y="0"/>
          <a:ext cx="0" cy="0"/>
          <a:chOff x="0" y="0"/>
          <a:chExt cx="0" cy="0"/>
        </a:xfrm>
      </p:grpSpPr>
      <p:sp>
        <p:nvSpPr>
          <p:cNvPr id="598" name="Google Shape;598;p51"/>
          <p:cNvSpPr/>
          <p:nvPr/>
        </p:nvSpPr>
        <p:spPr>
          <a:xfrm>
            <a:off x="3048" y="4293"/>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9" name="Google Shape;599;p51"/>
          <p:cNvSpPr/>
          <p:nvPr/>
        </p:nvSpPr>
        <p:spPr>
          <a:xfrm>
            <a:off x="0" y="-4"/>
            <a:ext cx="4167268" cy="685800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0" name="Google Shape;600;p51"/>
          <p:cNvSpPr txBox="1"/>
          <p:nvPr>
            <p:ph type="title"/>
          </p:nvPr>
        </p:nvSpPr>
        <p:spPr>
          <a:xfrm>
            <a:off x="686834" y="591344"/>
            <a:ext cx="3200400" cy="558561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700"/>
              <a:buFont typeface="verdana"/>
              <a:buNone/>
            </a:pPr>
            <a:r>
              <a:rPr b="1" i="0" lang="es-ES" sz="3700">
                <a:solidFill>
                  <a:srgbClr val="FFFFFF"/>
                </a:solidFill>
                <a:latin typeface="verdana"/>
                <a:ea typeface="verdana"/>
                <a:cs typeface="verdana"/>
                <a:sym typeface="verdana"/>
              </a:rPr>
              <a:t>Revelación pública</a:t>
            </a:r>
            <a:br>
              <a:rPr b="1" i="0" lang="es-ES" sz="3700">
                <a:solidFill>
                  <a:srgbClr val="FFFFFF"/>
                </a:solidFill>
                <a:latin typeface="verdana"/>
                <a:ea typeface="verdana"/>
                <a:cs typeface="verdana"/>
                <a:sym typeface="verdana"/>
              </a:rPr>
            </a:br>
            <a:endParaRPr sz="3700">
              <a:solidFill>
                <a:srgbClr val="FFFFFF"/>
              </a:solidFill>
            </a:endParaRPr>
          </a:p>
        </p:txBody>
      </p:sp>
      <p:sp>
        <p:nvSpPr>
          <p:cNvPr id="601" name="Google Shape;601;p51"/>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602" name="Google Shape;602;p51"/>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300"/>
              <a:buNone/>
            </a:pPr>
            <a:r>
              <a:rPr b="0" i="0" lang="es-ES" sz="1300">
                <a:latin typeface="verdana"/>
                <a:ea typeface="verdana"/>
                <a:cs typeface="verdana"/>
                <a:sym typeface="verdana"/>
              </a:rPr>
              <a:t> Se entenderá por revelación pública la puesta a disposición del público de información sobre acciones u omisiones en los términos previstos en esta ley.</a:t>
            </a:r>
            <a:endParaRPr/>
          </a:p>
          <a:p>
            <a:pPr indent="0" lvl="0" marL="0" rtl="0" algn="l">
              <a:lnSpc>
                <a:spcPct val="90000"/>
              </a:lnSpc>
              <a:spcBef>
                <a:spcPts val="1000"/>
              </a:spcBef>
              <a:spcAft>
                <a:spcPts val="0"/>
              </a:spcAft>
              <a:buClr>
                <a:schemeClr val="dk1"/>
              </a:buClr>
              <a:buSzPts val="1300"/>
              <a:buNone/>
            </a:pPr>
            <a:r>
              <a:rPr b="0" i="0" lang="es-ES" sz="1300">
                <a:latin typeface="verdana"/>
                <a:ea typeface="verdana"/>
                <a:cs typeface="verdana"/>
                <a:sym typeface="verdana"/>
              </a:rPr>
              <a:t>A las personas que hagan una revelación pública de las acciones u omisiones previstas les será aplicable el régimen de protección</a:t>
            </a:r>
            <a:endParaRPr/>
          </a:p>
          <a:p>
            <a:pPr indent="0" lvl="0" marL="0" rtl="0" algn="l">
              <a:lnSpc>
                <a:spcPct val="90000"/>
              </a:lnSpc>
              <a:spcBef>
                <a:spcPts val="1000"/>
              </a:spcBef>
              <a:spcAft>
                <a:spcPts val="0"/>
              </a:spcAft>
              <a:buClr>
                <a:schemeClr val="dk1"/>
              </a:buClr>
              <a:buSzPts val="1300"/>
              <a:buNone/>
            </a:pPr>
            <a:br>
              <a:rPr lang="es-ES" sz="1300"/>
            </a:br>
            <a:r>
              <a:rPr b="1" i="0" lang="es-ES" sz="1300">
                <a:latin typeface="verdana"/>
                <a:ea typeface="verdana"/>
                <a:cs typeface="verdana"/>
                <a:sym typeface="verdana"/>
              </a:rPr>
              <a:t>Condiciones de protección.</a:t>
            </a:r>
            <a:endParaRPr/>
          </a:p>
          <a:p>
            <a:pPr indent="-228600" lvl="0" marL="228600" rtl="0" algn="l">
              <a:lnSpc>
                <a:spcPct val="90000"/>
              </a:lnSpc>
              <a:spcBef>
                <a:spcPts val="1000"/>
              </a:spcBef>
              <a:spcAft>
                <a:spcPts val="0"/>
              </a:spcAft>
              <a:buClr>
                <a:schemeClr val="dk1"/>
              </a:buClr>
              <a:buSzPts val="1300"/>
              <a:buChar char="•"/>
            </a:pPr>
            <a:r>
              <a:rPr b="0" i="0" lang="es-ES" sz="1300">
                <a:latin typeface="verdana"/>
                <a:ea typeface="verdana"/>
                <a:cs typeface="verdana"/>
                <a:sym typeface="verdana"/>
              </a:rPr>
              <a:t>a) Que haya realizado la comunicación primero por canales internos y externos, o directamente por canales externos</a:t>
            </a:r>
            <a:r>
              <a:rPr lang="es-ES" sz="1300">
                <a:latin typeface="verdana"/>
                <a:ea typeface="verdana"/>
                <a:cs typeface="verdana"/>
                <a:sym typeface="verdana"/>
              </a:rPr>
              <a:t> </a:t>
            </a:r>
            <a:r>
              <a:rPr b="0" i="0" lang="es-ES" sz="1300">
                <a:latin typeface="verdana"/>
                <a:ea typeface="verdana"/>
                <a:cs typeface="verdana"/>
                <a:sym typeface="verdana"/>
              </a:rPr>
              <a:t>sin que se hayan tomado medidas apropiadas al respecto en el plazo establecido.</a:t>
            </a:r>
            <a:endParaRPr/>
          </a:p>
          <a:p>
            <a:pPr indent="-228600" lvl="0" marL="228600" rtl="0" algn="l">
              <a:lnSpc>
                <a:spcPct val="90000"/>
              </a:lnSpc>
              <a:spcBef>
                <a:spcPts val="1000"/>
              </a:spcBef>
              <a:spcAft>
                <a:spcPts val="0"/>
              </a:spcAft>
              <a:buClr>
                <a:schemeClr val="dk1"/>
              </a:buClr>
              <a:buSzPts val="1300"/>
              <a:buChar char="•"/>
            </a:pPr>
            <a:r>
              <a:rPr b="0" i="0" lang="es-ES" sz="1300">
                <a:latin typeface="verdana"/>
                <a:ea typeface="verdana"/>
                <a:cs typeface="verdana"/>
                <a:sym typeface="verdana"/>
              </a:rPr>
              <a:t>b) Que tenga motivos razonables para pensar que, o bien la infracción puede constituir un peligro inminente o manifiesto para el interés público, en particular cuando se da una situación de emergencia, o existe un riesgo de daños irreversibles, incluido un peligro para la integridad física de una persona; o bien, en caso de comunicación a través de canal externo de información, exista riesgo de represalias o haya pocas probabilidades de que se dé un tratamiento efectivo a la información debido a las circunstancias particulares del caso, </a:t>
            </a:r>
            <a:endParaRPr/>
          </a:p>
          <a:p>
            <a:pPr indent="0" lvl="0" marL="0" rtl="0" algn="l">
              <a:lnSpc>
                <a:spcPct val="90000"/>
              </a:lnSpc>
              <a:spcBef>
                <a:spcPts val="1000"/>
              </a:spcBef>
              <a:spcAft>
                <a:spcPts val="0"/>
              </a:spcAft>
              <a:buClr>
                <a:schemeClr val="dk1"/>
              </a:buClr>
              <a:buSzPts val="1300"/>
              <a:buNone/>
            </a:pPr>
            <a:r>
              <a:rPr b="0" i="0" lang="es-ES" sz="1300">
                <a:latin typeface="verdana"/>
                <a:ea typeface="verdana"/>
                <a:cs typeface="verdana"/>
                <a:sym typeface="verdana"/>
              </a:rPr>
              <a:t>Las condiciones para acogerse a protección previstas en el apartado anterior no serán exigibles cuando la persona haya revelado información directamente a la prensa con arreglo al ejercicio de la libertad de expresión y de información veraz previstas constitucionalmente y en su legislación de desarrollo.</a:t>
            </a:r>
            <a:endParaRPr/>
          </a:p>
          <a:p>
            <a:pPr indent="0" lvl="0" marL="0" rtl="0" algn="l">
              <a:lnSpc>
                <a:spcPct val="90000"/>
              </a:lnSpc>
              <a:spcBef>
                <a:spcPts val="1000"/>
              </a:spcBef>
              <a:spcAft>
                <a:spcPts val="0"/>
              </a:spcAft>
              <a:buClr>
                <a:schemeClr val="dk1"/>
              </a:buClr>
              <a:buSzPts val="1300"/>
              <a:buNone/>
            </a:pPr>
            <a:r>
              <a:t/>
            </a:r>
            <a:endParaRPr sz="1300"/>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6" name="Shape 606"/>
        <p:cNvGrpSpPr/>
        <p:nvPr/>
      </p:nvGrpSpPr>
      <p:grpSpPr>
        <a:xfrm>
          <a:off x="0" y="0"/>
          <a:ext cx="0" cy="0"/>
          <a:chOff x="0" y="0"/>
          <a:chExt cx="0" cy="0"/>
        </a:xfrm>
      </p:grpSpPr>
      <p:sp>
        <p:nvSpPr>
          <p:cNvPr id="607" name="Google Shape;607;p52"/>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 name="Google Shape;608;p52"/>
          <p:cNvSpPr/>
          <p:nvPr/>
        </p:nvSpPr>
        <p:spPr>
          <a:xfrm rot="8888549">
            <a:off x="-1059473" y="-1108988"/>
            <a:ext cx="7179830" cy="5226565"/>
          </a:xfrm>
          <a:custGeom>
            <a:rect b="b" l="l" r="r" t="t"/>
            <a:pathLst>
              <a:path extrusionOk="0" h="5226565" w="7179830">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9" name="Google Shape;609;p52"/>
          <p:cNvSpPr txBox="1"/>
          <p:nvPr>
            <p:ph type="title"/>
          </p:nvPr>
        </p:nvSpPr>
        <p:spPr>
          <a:xfrm>
            <a:off x="841246" y="673770"/>
            <a:ext cx="3644489" cy="24144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FFFF"/>
              </a:buClr>
              <a:buSzPts val="4600"/>
              <a:buFont typeface="Calibri"/>
              <a:buNone/>
            </a:pPr>
            <a:r>
              <a:rPr lang="es-ES" sz="4600">
                <a:solidFill>
                  <a:srgbClr val="FFFFFF"/>
                </a:solidFill>
              </a:rPr>
              <a:t>Autoridad Administrativa Independiente </a:t>
            </a:r>
            <a:endParaRPr/>
          </a:p>
        </p:txBody>
      </p:sp>
      <p:sp>
        <p:nvSpPr>
          <p:cNvPr id="610" name="Google Shape;610;p52"/>
          <p:cNvSpPr txBox="1"/>
          <p:nvPr>
            <p:ph idx="1" type="body"/>
          </p:nvPr>
        </p:nvSpPr>
        <p:spPr>
          <a:xfrm>
            <a:off x="6095999" y="882315"/>
            <a:ext cx="5254754" cy="6155794"/>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2800"/>
              <a:buChar char="•"/>
            </a:pPr>
            <a:r>
              <a:rPr lang="es-ES"/>
              <a:t>El titulo octavo de la ley regula la llamada </a:t>
            </a:r>
            <a:r>
              <a:rPr b="1" lang="es-ES"/>
              <a:t>autoridad independiente de protección del informante</a:t>
            </a:r>
            <a:r>
              <a:rPr lang="es-ES"/>
              <a:t>. </a:t>
            </a:r>
            <a:endParaRPr/>
          </a:p>
          <a:p>
            <a:pPr indent="-228600" lvl="0" marL="228600" rtl="0" algn="l">
              <a:lnSpc>
                <a:spcPct val="90000"/>
              </a:lnSpc>
              <a:spcBef>
                <a:spcPts val="1000"/>
              </a:spcBef>
              <a:spcAft>
                <a:spcPts val="0"/>
              </a:spcAft>
              <a:buClr>
                <a:schemeClr val="dk1"/>
              </a:buClr>
              <a:buSzPts val="2800"/>
              <a:buChar char="•"/>
            </a:pPr>
            <a:r>
              <a:rPr lang="es-ES"/>
              <a:t>Depende del Ministerio de Justicia.  Avalada por el Parlamento español. Mayoría absoluta.  Rango de subsecretario. Nombramiento por un periodo de 5 años no renovable entre personas de reconocido prestigio. </a:t>
            </a:r>
            <a:endParaRPr/>
          </a:p>
          <a:p>
            <a:pPr indent="-228600" lvl="0" marL="228600" rtl="0" algn="l">
              <a:lnSpc>
                <a:spcPct val="90000"/>
              </a:lnSpc>
              <a:spcBef>
                <a:spcPts val="1000"/>
              </a:spcBef>
              <a:spcAft>
                <a:spcPts val="0"/>
              </a:spcAft>
              <a:buClr>
                <a:schemeClr val="dk1"/>
              </a:buClr>
              <a:buSzPts val="2800"/>
              <a:buChar char="•"/>
            </a:pPr>
            <a:r>
              <a:rPr lang="es-ES"/>
              <a:t>Se crea una comisión consultiva. </a:t>
            </a:r>
            <a:endParaRPr/>
          </a:p>
          <a:p>
            <a:pPr indent="-228600" lvl="0" marL="228600" rtl="0" algn="l">
              <a:lnSpc>
                <a:spcPct val="90000"/>
              </a:lnSpc>
              <a:spcBef>
                <a:spcPts val="1000"/>
              </a:spcBef>
              <a:spcAft>
                <a:spcPts val="0"/>
              </a:spcAft>
              <a:buClr>
                <a:schemeClr val="dk1"/>
              </a:buClr>
              <a:buSzPts val="2800"/>
              <a:buChar char="•"/>
            </a:pPr>
            <a:r>
              <a:rPr lang="es-ES"/>
              <a:t>Funcionarios carácter agentes de autoridad </a:t>
            </a:r>
            <a:endParaRPr/>
          </a:p>
          <a:p>
            <a:pPr indent="-133350" lvl="0" marL="228600" rtl="0" algn="l">
              <a:lnSpc>
                <a:spcPct val="90000"/>
              </a:lnSpc>
              <a:spcBef>
                <a:spcPts val="1000"/>
              </a:spcBef>
              <a:spcAft>
                <a:spcPts val="0"/>
              </a:spcAft>
              <a:buClr>
                <a:schemeClr val="dk1"/>
              </a:buClr>
              <a:buSzPts val="1500"/>
              <a:buNone/>
            </a:pPr>
            <a:r>
              <a:t/>
            </a:r>
            <a:endParaRPr sz="150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4" name="Shape 614"/>
        <p:cNvGrpSpPr/>
        <p:nvPr/>
      </p:nvGrpSpPr>
      <p:grpSpPr>
        <a:xfrm>
          <a:off x="0" y="0"/>
          <a:ext cx="0" cy="0"/>
          <a:chOff x="0" y="0"/>
          <a:chExt cx="0" cy="0"/>
        </a:xfrm>
      </p:grpSpPr>
      <p:sp>
        <p:nvSpPr>
          <p:cNvPr id="615" name="Google Shape;615;p53"/>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6" name="Google Shape;616;p53"/>
          <p:cNvSpPr/>
          <p:nvPr/>
        </p:nvSpPr>
        <p:spPr>
          <a:xfrm rot="8888549">
            <a:off x="-1059473" y="-1108988"/>
            <a:ext cx="7179830" cy="5226565"/>
          </a:xfrm>
          <a:custGeom>
            <a:rect b="b" l="l" r="r" t="t"/>
            <a:pathLst>
              <a:path extrusionOk="0" h="5226565" w="7179830">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7" name="Google Shape;617;p53"/>
          <p:cNvSpPr txBox="1"/>
          <p:nvPr>
            <p:ph type="title"/>
          </p:nvPr>
        </p:nvSpPr>
        <p:spPr>
          <a:xfrm>
            <a:off x="841246" y="673770"/>
            <a:ext cx="3644489" cy="24144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FFFF"/>
              </a:buClr>
              <a:buSzPts val="4600"/>
              <a:buFont typeface="Calibri"/>
              <a:buNone/>
            </a:pPr>
            <a:r>
              <a:rPr lang="es-ES" sz="4600">
                <a:solidFill>
                  <a:srgbClr val="FFFFFF"/>
                </a:solidFill>
              </a:rPr>
              <a:t>Autoridad Administrativa Independiente </a:t>
            </a:r>
            <a:endParaRPr/>
          </a:p>
        </p:txBody>
      </p:sp>
      <p:sp>
        <p:nvSpPr>
          <p:cNvPr id="618" name="Google Shape;618;p53"/>
          <p:cNvSpPr txBox="1"/>
          <p:nvPr>
            <p:ph idx="1" type="body"/>
          </p:nvPr>
        </p:nvSpPr>
        <p:spPr>
          <a:xfrm>
            <a:off x="6095999" y="882315"/>
            <a:ext cx="5254754" cy="6155794"/>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s-ES"/>
              <a:t>Funciones: </a:t>
            </a:r>
            <a:endParaRPr/>
          </a:p>
          <a:p>
            <a:pPr indent="-228600" lvl="0" marL="228600" rtl="0" algn="l">
              <a:lnSpc>
                <a:spcPct val="90000"/>
              </a:lnSpc>
              <a:spcBef>
                <a:spcPts val="1000"/>
              </a:spcBef>
              <a:spcAft>
                <a:spcPts val="0"/>
              </a:spcAft>
              <a:buClr>
                <a:schemeClr val="dk1"/>
              </a:buClr>
              <a:buSzPct val="100000"/>
              <a:buChar char="•"/>
            </a:pPr>
            <a:r>
              <a:rPr lang="es-ES"/>
              <a:t>Gestión del canal externo de comunicaciones. </a:t>
            </a:r>
            <a:endParaRPr/>
          </a:p>
          <a:p>
            <a:pPr indent="-228600" lvl="0" marL="228600" rtl="0" algn="l">
              <a:lnSpc>
                <a:spcPct val="90000"/>
              </a:lnSpc>
              <a:spcBef>
                <a:spcPts val="1000"/>
              </a:spcBef>
              <a:spcAft>
                <a:spcPts val="0"/>
              </a:spcAft>
              <a:buClr>
                <a:schemeClr val="dk1"/>
              </a:buClr>
              <a:buSzPct val="100000"/>
              <a:buChar char="•"/>
            </a:pPr>
            <a:r>
              <a:rPr lang="es-ES"/>
              <a:t>Adopción de las medidas de protección al informante. </a:t>
            </a:r>
            <a:endParaRPr/>
          </a:p>
          <a:p>
            <a:pPr indent="-228600" lvl="0" marL="228600" rtl="0" algn="l">
              <a:lnSpc>
                <a:spcPct val="90000"/>
              </a:lnSpc>
              <a:spcBef>
                <a:spcPts val="1000"/>
              </a:spcBef>
              <a:spcAft>
                <a:spcPts val="0"/>
              </a:spcAft>
              <a:buClr>
                <a:schemeClr val="dk1"/>
              </a:buClr>
              <a:buSzPct val="100000"/>
              <a:buChar char="•"/>
            </a:pPr>
            <a:r>
              <a:rPr lang="es-ES"/>
              <a:t>Tramitación de los procedimientos sancionadores e imposición de sanciones por infracciones previstas en la ley. </a:t>
            </a:r>
            <a:endParaRPr/>
          </a:p>
          <a:p>
            <a:pPr indent="-228600" lvl="0" marL="228600" rtl="0" algn="l">
              <a:lnSpc>
                <a:spcPct val="90000"/>
              </a:lnSpc>
              <a:spcBef>
                <a:spcPts val="1000"/>
              </a:spcBef>
              <a:spcAft>
                <a:spcPts val="0"/>
              </a:spcAft>
              <a:buClr>
                <a:schemeClr val="dk1"/>
              </a:buClr>
              <a:buSzPct val="100000"/>
              <a:buChar char="•"/>
            </a:pPr>
            <a:r>
              <a:rPr lang="es-ES"/>
              <a:t>Fomento y promoción de la cultura en la información. </a:t>
            </a:r>
            <a:endParaRPr/>
          </a:p>
          <a:p>
            <a:pPr indent="0" lvl="0" marL="0" rtl="0" algn="l">
              <a:lnSpc>
                <a:spcPct val="90000"/>
              </a:lnSpc>
              <a:spcBef>
                <a:spcPts val="1000"/>
              </a:spcBef>
              <a:spcAft>
                <a:spcPts val="0"/>
              </a:spcAft>
              <a:buClr>
                <a:schemeClr val="dk1"/>
              </a:buClr>
              <a:buSzPct val="100000"/>
              <a:buNone/>
            </a:pPr>
            <a:r>
              <a:t/>
            </a:r>
            <a:endParaRPr/>
          </a:p>
          <a:p>
            <a:pPr indent="0" lvl="0" marL="0" rtl="0" algn="l">
              <a:lnSpc>
                <a:spcPct val="90000"/>
              </a:lnSpc>
              <a:spcBef>
                <a:spcPts val="1000"/>
              </a:spcBef>
              <a:spcAft>
                <a:spcPts val="0"/>
              </a:spcAft>
              <a:buClr>
                <a:schemeClr val="dk1"/>
              </a:buClr>
              <a:buSzPct val="100000"/>
              <a:buNone/>
            </a:pPr>
            <a:r>
              <a:rPr lang="es-ES"/>
              <a:t>En la Disposición adicional quinta, se anuncia: estrategia contra la corrupción en el plazo máximo de 18 meses desde la entrada en vigor ley. </a:t>
            </a:r>
            <a:endParaRPr/>
          </a:p>
          <a:p>
            <a:pPr indent="-140525" lvl="0" marL="228600" rtl="0" algn="l">
              <a:lnSpc>
                <a:spcPct val="90000"/>
              </a:lnSpc>
              <a:spcBef>
                <a:spcPts val="1000"/>
              </a:spcBef>
              <a:spcAft>
                <a:spcPts val="0"/>
              </a:spcAft>
              <a:buClr>
                <a:schemeClr val="dk1"/>
              </a:buClr>
              <a:buSzPct val="100000"/>
              <a:buNone/>
            </a:pPr>
            <a:r>
              <a:t/>
            </a:r>
            <a:endParaRPr sz="1500"/>
          </a:p>
          <a:p>
            <a:pPr indent="-140525" lvl="0" marL="228600" rtl="0" algn="l">
              <a:lnSpc>
                <a:spcPct val="90000"/>
              </a:lnSpc>
              <a:spcBef>
                <a:spcPts val="1000"/>
              </a:spcBef>
              <a:spcAft>
                <a:spcPts val="0"/>
              </a:spcAft>
              <a:buClr>
                <a:schemeClr val="dk1"/>
              </a:buClr>
              <a:buSzPct val="100000"/>
              <a:buNone/>
            </a:pPr>
            <a:r>
              <a:t/>
            </a:r>
            <a:endParaRPr sz="150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22" name="Shape 622"/>
        <p:cNvGrpSpPr/>
        <p:nvPr/>
      </p:nvGrpSpPr>
      <p:grpSpPr>
        <a:xfrm>
          <a:off x="0" y="0"/>
          <a:ext cx="0" cy="0"/>
          <a:chOff x="0" y="0"/>
          <a:chExt cx="0" cy="0"/>
        </a:xfrm>
      </p:grpSpPr>
      <p:sp>
        <p:nvSpPr>
          <p:cNvPr id="623" name="Google Shape;623;p54"/>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4" name="Google Shape;624;p54"/>
          <p:cNvSpPr/>
          <p:nvPr/>
        </p:nvSpPr>
        <p:spPr>
          <a:xfrm rot="8888549">
            <a:off x="-1059473" y="-1108988"/>
            <a:ext cx="7179830" cy="5226565"/>
          </a:xfrm>
          <a:custGeom>
            <a:rect b="b" l="l" r="r" t="t"/>
            <a:pathLst>
              <a:path extrusionOk="0" h="5226565" w="7179830">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5" name="Google Shape;625;p54"/>
          <p:cNvSpPr txBox="1"/>
          <p:nvPr>
            <p:ph type="title"/>
          </p:nvPr>
        </p:nvSpPr>
        <p:spPr>
          <a:xfrm>
            <a:off x="841246" y="673770"/>
            <a:ext cx="3644489" cy="24144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FFFF"/>
              </a:buClr>
              <a:buSzPts val="2200"/>
              <a:buFont typeface="verdana"/>
              <a:buNone/>
            </a:pPr>
            <a:r>
              <a:rPr b="1" i="0" lang="es-ES" sz="2200">
                <a:solidFill>
                  <a:srgbClr val="FFFFFF"/>
                </a:solidFill>
                <a:latin typeface="verdana"/>
                <a:ea typeface="verdana"/>
                <a:cs typeface="verdana"/>
                <a:sym typeface="verdana"/>
              </a:rPr>
              <a:t>Canal externo de información de la Autoridad Independiente de Protección del Informante, A.A.I.</a:t>
            </a:r>
            <a:br>
              <a:rPr b="1" i="0" lang="es-ES" sz="2200">
                <a:solidFill>
                  <a:srgbClr val="FFFFFF"/>
                </a:solidFill>
                <a:latin typeface="verdana"/>
                <a:ea typeface="verdana"/>
                <a:cs typeface="verdana"/>
                <a:sym typeface="verdana"/>
              </a:rPr>
            </a:br>
            <a:endParaRPr sz="2200">
              <a:solidFill>
                <a:srgbClr val="FFFFFF"/>
              </a:solidFill>
            </a:endParaRPr>
          </a:p>
        </p:txBody>
      </p:sp>
      <p:sp>
        <p:nvSpPr>
          <p:cNvPr id="626" name="Google Shape;626;p54"/>
          <p:cNvSpPr txBox="1"/>
          <p:nvPr>
            <p:ph idx="1" type="body"/>
          </p:nvPr>
        </p:nvSpPr>
        <p:spPr>
          <a:xfrm>
            <a:off x="6095999" y="882315"/>
            <a:ext cx="5254754" cy="5294647"/>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Clr>
                <a:schemeClr val="dk1"/>
              </a:buClr>
              <a:buSzPts val="2400"/>
              <a:buNone/>
            </a:pPr>
            <a:r>
              <a:rPr b="0" i="0" lang="es-ES" sz="2400">
                <a:latin typeface="verdana"/>
                <a:ea typeface="verdana"/>
                <a:cs typeface="verdana"/>
                <a:sym typeface="verdana"/>
              </a:rPr>
              <a:t>Toda persona física podrá informar ante la Autoridad Independiente de Protección del Informante, A.A.I., o ante las autoridades u órganos autonómicos correspondientes, de la comisión de cualesquiera acciones u omisiones, </a:t>
            </a:r>
            <a:r>
              <a:rPr b="0" i="0" lang="es-ES" sz="2400">
                <a:highlight>
                  <a:srgbClr val="FFFF00"/>
                </a:highlight>
                <a:latin typeface="verdana"/>
                <a:ea typeface="verdana"/>
                <a:cs typeface="verdana"/>
                <a:sym typeface="verdana"/>
              </a:rPr>
              <a:t>ya sea directamente o previa comunicación </a:t>
            </a:r>
            <a:r>
              <a:rPr b="0" i="0" lang="es-ES" sz="2400">
                <a:latin typeface="verdana"/>
                <a:ea typeface="verdana"/>
                <a:cs typeface="verdana"/>
                <a:sym typeface="verdana"/>
              </a:rPr>
              <a:t>a través del correspondiente canal interno.</a:t>
            </a:r>
            <a:endParaRPr/>
          </a:p>
          <a:p>
            <a:pPr indent="0" lvl="0" marL="0" rtl="0" algn="l">
              <a:lnSpc>
                <a:spcPct val="90000"/>
              </a:lnSpc>
              <a:spcBef>
                <a:spcPts val="1000"/>
              </a:spcBef>
              <a:spcAft>
                <a:spcPts val="0"/>
              </a:spcAft>
              <a:buClr>
                <a:schemeClr val="dk1"/>
              </a:buClr>
              <a:buSzPts val="2200"/>
              <a:buNone/>
            </a:pPr>
            <a:br>
              <a:rPr lang="es-ES" sz="2200"/>
            </a:br>
            <a:br>
              <a:rPr lang="es-ES" sz="2200"/>
            </a:br>
            <a:endParaRPr sz="220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0" name="Shape 630"/>
        <p:cNvGrpSpPr/>
        <p:nvPr/>
      </p:nvGrpSpPr>
      <p:grpSpPr>
        <a:xfrm>
          <a:off x="0" y="0"/>
          <a:ext cx="0" cy="0"/>
          <a:chOff x="0" y="0"/>
          <a:chExt cx="0" cy="0"/>
        </a:xfrm>
      </p:grpSpPr>
      <p:sp>
        <p:nvSpPr>
          <p:cNvPr id="631" name="Google Shape;631;p55"/>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2" name="Google Shape;632;p55"/>
          <p:cNvSpPr/>
          <p:nvPr/>
        </p:nvSpPr>
        <p:spPr>
          <a:xfrm>
            <a:off x="1" y="1"/>
            <a:ext cx="5217023" cy="3994777"/>
          </a:xfrm>
          <a:custGeom>
            <a:rect b="b" l="l" r="r" t="t"/>
            <a:pathLst>
              <a:path extrusionOk="0" h="3994777" w="5217023">
                <a:moveTo>
                  <a:pt x="1945461" y="3787398"/>
                </a:moveTo>
                <a:lnTo>
                  <a:pt x="1942113" y="3790053"/>
                </a:lnTo>
                <a:lnTo>
                  <a:pt x="1946982" y="3787990"/>
                </a:lnTo>
                <a:cubicBezTo>
                  <a:pt x="1946982" y="3787990"/>
                  <a:pt x="1946379" y="3787019"/>
                  <a:pt x="1945461" y="3787398"/>
                </a:cubicBezTo>
                <a:close/>
                <a:moveTo>
                  <a:pt x="0" y="0"/>
                </a:moveTo>
                <a:lnTo>
                  <a:pt x="5030958" y="0"/>
                </a:lnTo>
                <a:lnTo>
                  <a:pt x="5046198" y="153449"/>
                </a:lnTo>
                <a:cubicBezTo>
                  <a:pt x="5052189" y="240558"/>
                  <a:pt x="5055458" y="328007"/>
                  <a:pt x="5055729" y="415828"/>
                </a:cubicBezTo>
                <a:cubicBezTo>
                  <a:pt x="5057604" y="923672"/>
                  <a:pt x="4959210" y="1409054"/>
                  <a:pt x="4735242" y="1867130"/>
                </a:cubicBezTo>
                <a:cubicBezTo>
                  <a:pt x="4533284" y="2280198"/>
                  <a:pt x="4248921" y="2629330"/>
                  <a:pt x="3907395" y="2938441"/>
                </a:cubicBezTo>
                <a:cubicBezTo>
                  <a:pt x="3922498" y="2931535"/>
                  <a:pt x="3935859" y="2921330"/>
                  <a:pt x="3946497" y="2908567"/>
                </a:cubicBezTo>
                <a:cubicBezTo>
                  <a:pt x="4193494" y="2700987"/>
                  <a:pt x="4408756" y="2458364"/>
                  <a:pt x="4585421" y="2188401"/>
                </a:cubicBezTo>
                <a:cubicBezTo>
                  <a:pt x="4967641" y="1608533"/>
                  <a:pt x="5169304" y="975361"/>
                  <a:pt x="5142585" y="276891"/>
                </a:cubicBezTo>
                <a:cubicBezTo>
                  <a:pt x="5139764" y="194215"/>
                  <a:pt x="5132824" y="111888"/>
                  <a:pt x="5121833" y="30208"/>
                </a:cubicBezTo>
                <a:lnTo>
                  <a:pt x="5116229" y="0"/>
                </a:lnTo>
                <a:lnTo>
                  <a:pt x="5184724" y="0"/>
                </a:lnTo>
                <a:lnTo>
                  <a:pt x="5196265" y="66113"/>
                </a:lnTo>
                <a:cubicBezTo>
                  <a:pt x="5249921" y="496647"/>
                  <a:pt x="5197997" y="931171"/>
                  <a:pt x="5058603" y="1368242"/>
                </a:cubicBezTo>
                <a:cubicBezTo>
                  <a:pt x="4872414" y="1953929"/>
                  <a:pt x="4544298" y="2451351"/>
                  <a:pt x="4096624" y="2870829"/>
                </a:cubicBezTo>
                <a:cubicBezTo>
                  <a:pt x="4012832" y="2949426"/>
                  <a:pt x="3924415" y="3022439"/>
                  <a:pt x="3833203" y="3092190"/>
                </a:cubicBezTo>
                <a:cubicBezTo>
                  <a:pt x="3741992" y="3161943"/>
                  <a:pt x="3648667" y="3225510"/>
                  <a:pt x="3536509" y="3297128"/>
                </a:cubicBezTo>
                <a:cubicBezTo>
                  <a:pt x="3427215" y="3372735"/>
                  <a:pt x="3288598" y="3430233"/>
                  <a:pt x="3148966" y="3485478"/>
                </a:cubicBezTo>
                <a:cubicBezTo>
                  <a:pt x="2729930" y="3651299"/>
                  <a:pt x="2302194" y="3788890"/>
                  <a:pt x="1860557" y="3880910"/>
                </a:cubicBezTo>
                <a:cubicBezTo>
                  <a:pt x="1435974" y="3969444"/>
                  <a:pt x="1008052" y="4017957"/>
                  <a:pt x="573715" y="3983764"/>
                </a:cubicBezTo>
                <a:cubicBezTo>
                  <a:pt x="415134" y="3971300"/>
                  <a:pt x="259585" y="3947743"/>
                  <a:pt x="108410" y="3908816"/>
                </a:cubicBezTo>
                <a:lnTo>
                  <a:pt x="0" y="3876793"/>
                </a:lnTo>
                <a:lnTo>
                  <a:pt x="0" y="3802912"/>
                </a:lnTo>
                <a:lnTo>
                  <a:pt x="36975" y="3815954"/>
                </a:lnTo>
                <a:cubicBezTo>
                  <a:pt x="206404" y="3867475"/>
                  <a:pt x="382020" y="3897326"/>
                  <a:pt x="561628" y="3912655"/>
                </a:cubicBezTo>
                <a:cubicBezTo>
                  <a:pt x="938583" y="3944832"/>
                  <a:pt x="1311814" y="3910697"/>
                  <a:pt x="1683086" y="3844334"/>
                </a:cubicBezTo>
                <a:cubicBezTo>
                  <a:pt x="1724123" y="3837151"/>
                  <a:pt x="1765097" y="3829374"/>
                  <a:pt x="1806023" y="3820992"/>
                </a:cubicBezTo>
                <a:cubicBezTo>
                  <a:pt x="1844740" y="3813079"/>
                  <a:pt x="1883218" y="3804161"/>
                  <a:pt x="1921817" y="3795747"/>
                </a:cubicBezTo>
                <a:cubicBezTo>
                  <a:pt x="1697011" y="3826435"/>
                  <a:pt x="1470551" y="3843387"/>
                  <a:pt x="1243689" y="3846539"/>
                </a:cubicBezTo>
                <a:cubicBezTo>
                  <a:pt x="839058" y="3849054"/>
                  <a:pt x="443424" y="3800206"/>
                  <a:pt x="62875" y="3668143"/>
                </a:cubicBezTo>
                <a:lnTo>
                  <a:pt x="0" y="3644185"/>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33" name="Google Shape;633;p55"/>
          <p:cNvSpPr txBox="1"/>
          <p:nvPr>
            <p:ph type="title"/>
          </p:nvPr>
        </p:nvSpPr>
        <p:spPr>
          <a:xfrm>
            <a:off x="838200" y="673770"/>
            <a:ext cx="3220329" cy="202722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FFFFFF"/>
              </a:buClr>
              <a:buSzPts val="2600"/>
              <a:buFont typeface="verdana"/>
              <a:buNone/>
            </a:pPr>
            <a:r>
              <a:rPr b="1" i="0" lang="es-ES" sz="2600">
                <a:solidFill>
                  <a:srgbClr val="FFFFFF"/>
                </a:solidFill>
                <a:latin typeface="verdana"/>
                <a:ea typeface="verdana"/>
                <a:cs typeface="verdana"/>
                <a:sym typeface="verdana"/>
              </a:rPr>
              <a:t>Sistema de información reglado canal externo AAI </a:t>
            </a:r>
            <a:br>
              <a:rPr b="1" i="0" lang="es-ES" sz="2600">
                <a:solidFill>
                  <a:srgbClr val="FFFFFF"/>
                </a:solidFill>
                <a:latin typeface="verdana"/>
                <a:ea typeface="verdana"/>
                <a:cs typeface="verdana"/>
                <a:sym typeface="verdana"/>
              </a:rPr>
            </a:br>
            <a:endParaRPr sz="2600">
              <a:solidFill>
                <a:srgbClr val="FFFFFF"/>
              </a:solidFill>
            </a:endParaRPr>
          </a:p>
        </p:txBody>
      </p:sp>
      <p:grpSp>
        <p:nvGrpSpPr>
          <p:cNvPr id="634" name="Google Shape;634;p55"/>
          <p:cNvGrpSpPr/>
          <p:nvPr/>
        </p:nvGrpSpPr>
        <p:grpSpPr>
          <a:xfrm>
            <a:off x="5542672" y="542299"/>
            <a:ext cx="5811128" cy="5676832"/>
            <a:chOff x="0" y="693"/>
            <a:chExt cx="5811128" cy="5676832"/>
          </a:xfrm>
        </p:grpSpPr>
        <p:cxnSp>
          <p:nvCxnSpPr>
            <p:cNvPr id="635" name="Google Shape;635;p55"/>
            <p:cNvCxnSpPr/>
            <p:nvPr/>
          </p:nvCxnSpPr>
          <p:spPr>
            <a:xfrm>
              <a:off x="0" y="693"/>
              <a:ext cx="5811128" cy="0"/>
            </a:xfrm>
            <a:prstGeom prst="straightConnector1">
              <a:avLst/>
            </a:prstGeom>
            <a:solidFill>
              <a:srgbClr val="4372C3"/>
            </a:solidFill>
            <a:ln cap="flat" cmpd="sng" w="12700">
              <a:solidFill>
                <a:srgbClr val="4372C3"/>
              </a:solidFill>
              <a:prstDash val="solid"/>
              <a:miter lim="800000"/>
              <a:headEnd len="sm" w="sm" type="none"/>
              <a:tailEnd len="sm" w="sm" type="none"/>
            </a:ln>
          </p:spPr>
        </p:cxnSp>
        <p:sp>
          <p:nvSpPr>
            <p:cNvPr id="636" name="Google Shape;636;p55"/>
            <p:cNvSpPr/>
            <p:nvPr/>
          </p:nvSpPr>
          <p:spPr>
            <a:xfrm>
              <a:off x="0" y="693"/>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55"/>
            <p:cNvSpPr txBox="1"/>
            <p:nvPr/>
          </p:nvSpPr>
          <p:spPr>
            <a:xfrm>
              <a:off x="0" y="693"/>
              <a:ext cx="5811128" cy="1135366"/>
            </a:xfrm>
            <a:prstGeom prst="rect">
              <a:avLst/>
            </a:prstGeom>
            <a:noFill/>
            <a:ln>
              <a:noFill/>
            </a:ln>
          </p:spPr>
          <p:txBody>
            <a:bodyPr anchorCtr="0" anchor="t" bIns="83800" lIns="83800" spcFirstLastPara="1" rIns="83800" wrap="square" tIns="83800">
              <a:noAutofit/>
            </a:bodyPr>
            <a:lstStyle/>
            <a:p>
              <a:pPr indent="0" lvl="0" marL="0" marR="0" rtl="0" algn="l">
                <a:lnSpc>
                  <a:spcPct val="90000"/>
                </a:lnSpc>
                <a:spcBef>
                  <a:spcPts val="0"/>
                </a:spcBef>
                <a:spcAft>
                  <a:spcPts val="0"/>
                </a:spcAft>
                <a:buClr>
                  <a:schemeClr val="dk1"/>
                </a:buClr>
                <a:buSzPts val="2200"/>
                <a:buFont typeface="Calibri"/>
                <a:buNone/>
              </a:pPr>
              <a:r>
                <a:rPr lang="es-ES" sz="2200">
                  <a:solidFill>
                    <a:schemeClr val="dk1"/>
                  </a:solidFill>
                  <a:latin typeface="Calibri"/>
                  <a:ea typeface="Calibri"/>
                  <a:cs typeface="Calibri"/>
                  <a:sym typeface="Calibri"/>
                </a:rPr>
                <a:t>Recepción de informaciones. Trámite de admisión. </a:t>
              </a:r>
              <a:endParaRPr sz="2200">
                <a:solidFill>
                  <a:schemeClr val="dk1"/>
                </a:solidFill>
                <a:latin typeface="Calibri"/>
                <a:ea typeface="Calibri"/>
                <a:cs typeface="Calibri"/>
                <a:sym typeface="Calibri"/>
              </a:endParaRPr>
            </a:p>
          </p:txBody>
        </p:sp>
        <p:cxnSp>
          <p:nvCxnSpPr>
            <p:cNvPr id="638" name="Google Shape;638;p55"/>
            <p:cNvCxnSpPr/>
            <p:nvPr/>
          </p:nvCxnSpPr>
          <p:spPr>
            <a:xfrm>
              <a:off x="0" y="1136059"/>
              <a:ext cx="5811128" cy="0"/>
            </a:xfrm>
            <a:prstGeom prst="straightConnector1">
              <a:avLst/>
            </a:prstGeom>
            <a:solidFill>
              <a:srgbClr val="4372C3"/>
            </a:solidFill>
            <a:ln cap="flat" cmpd="sng" w="12700">
              <a:solidFill>
                <a:srgbClr val="4372C3"/>
              </a:solidFill>
              <a:prstDash val="solid"/>
              <a:miter lim="800000"/>
              <a:headEnd len="sm" w="sm" type="none"/>
              <a:tailEnd len="sm" w="sm" type="none"/>
            </a:ln>
          </p:spPr>
        </p:cxnSp>
        <p:sp>
          <p:nvSpPr>
            <p:cNvPr id="639" name="Google Shape;639;p55"/>
            <p:cNvSpPr/>
            <p:nvPr/>
          </p:nvSpPr>
          <p:spPr>
            <a:xfrm>
              <a:off x="0" y="1136059"/>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55"/>
            <p:cNvSpPr txBox="1"/>
            <p:nvPr/>
          </p:nvSpPr>
          <p:spPr>
            <a:xfrm>
              <a:off x="0" y="1136059"/>
              <a:ext cx="5811128" cy="1135366"/>
            </a:xfrm>
            <a:prstGeom prst="rect">
              <a:avLst/>
            </a:prstGeom>
            <a:noFill/>
            <a:ln>
              <a:noFill/>
            </a:ln>
          </p:spPr>
          <p:txBody>
            <a:bodyPr anchorCtr="0" anchor="t" bIns="83800" lIns="83800" spcFirstLastPara="1" rIns="83800" wrap="square" tIns="83800">
              <a:noAutofit/>
            </a:bodyPr>
            <a:lstStyle/>
            <a:p>
              <a:pPr indent="0" lvl="0" marL="0" marR="0" rtl="0" algn="l">
                <a:lnSpc>
                  <a:spcPct val="90000"/>
                </a:lnSpc>
                <a:spcBef>
                  <a:spcPts val="0"/>
                </a:spcBef>
                <a:spcAft>
                  <a:spcPts val="0"/>
                </a:spcAft>
                <a:buClr>
                  <a:schemeClr val="dk1"/>
                </a:buClr>
                <a:buSzPts val="2200"/>
                <a:buFont typeface="Calibri"/>
                <a:buNone/>
              </a:pPr>
              <a:r>
                <a:rPr lang="es-ES" sz="2200">
                  <a:solidFill>
                    <a:schemeClr val="dk1"/>
                  </a:solidFill>
                  <a:latin typeface="Calibri"/>
                  <a:ea typeface="Calibri"/>
                  <a:cs typeface="Calibri"/>
                  <a:sym typeface="Calibri"/>
                </a:rPr>
                <a:t>Instrucción. </a:t>
              </a:r>
              <a:endParaRPr sz="2200">
                <a:solidFill>
                  <a:schemeClr val="dk1"/>
                </a:solidFill>
                <a:latin typeface="Calibri"/>
                <a:ea typeface="Calibri"/>
                <a:cs typeface="Calibri"/>
                <a:sym typeface="Calibri"/>
              </a:endParaRPr>
            </a:p>
          </p:txBody>
        </p:sp>
        <p:cxnSp>
          <p:nvCxnSpPr>
            <p:cNvPr id="641" name="Google Shape;641;p55"/>
            <p:cNvCxnSpPr/>
            <p:nvPr/>
          </p:nvCxnSpPr>
          <p:spPr>
            <a:xfrm>
              <a:off x="0" y="2271426"/>
              <a:ext cx="5811128" cy="0"/>
            </a:xfrm>
            <a:prstGeom prst="straightConnector1">
              <a:avLst/>
            </a:prstGeom>
            <a:solidFill>
              <a:srgbClr val="4372C3"/>
            </a:solidFill>
            <a:ln cap="flat" cmpd="sng" w="12700">
              <a:solidFill>
                <a:srgbClr val="4372C3"/>
              </a:solidFill>
              <a:prstDash val="solid"/>
              <a:miter lim="800000"/>
              <a:headEnd len="sm" w="sm" type="none"/>
              <a:tailEnd len="sm" w="sm" type="none"/>
            </a:ln>
          </p:spPr>
        </p:cxnSp>
        <p:sp>
          <p:nvSpPr>
            <p:cNvPr id="642" name="Google Shape;642;p55"/>
            <p:cNvSpPr/>
            <p:nvPr/>
          </p:nvSpPr>
          <p:spPr>
            <a:xfrm>
              <a:off x="0" y="2271426"/>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55"/>
            <p:cNvSpPr txBox="1"/>
            <p:nvPr/>
          </p:nvSpPr>
          <p:spPr>
            <a:xfrm>
              <a:off x="0" y="2271426"/>
              <a:ext cx="5811128" cy="1135366"/>
            </a:xfrm>
            <a:prstGeom prst="rect">
              <a:avLst/>
            </a:prstGeom>
            <a:noFill/>
            <a:ln>
              <a:noFill/>
            </a:ln>
          </p:spPr>
          <p:txBody>
            <a:bodyPr anchorCtr="0" anchor="t" bIns="83800" lIns="83800" spcFirstLastPara="1" rIns="83800" wrap="square" tIns="83800">
              <a:noAutofit/>
            </a:bodyPr>
            <a:lstStyle/>
            <a:p>
              <a:pPr indent="0" lvl="0" marL="0" marR="0" rtl="0" algn="l">
                <a:lnSpc>
                  <a:spcPct val="90000"/>
                </a:lnSpc>
                <a:spcBef>
                  <a:spcPts val="0"/>
                </a:spcBef>
                <a:spcAft>
                  <a:spcPts val="0"/>
                </a:spcAft>
                <a:buClr>
                  <a:schemeClr val="dk1"/>
                </a:buClr>
                <a:buSzPts val="2200"/>
                <a:buFont typeface="Calibri"/>
                <a:buNone/>
              </a:pPr>
              <a:r>
                <a:rPr lang="es-ES" sz="2200">
                  <a:solidFill>
                    <a:schemeClr val="dk1"/>
                  </a:solidFill>
                  <a:latin typeface="Calibri"/>
                  <a:ea typeface="Calibri"/>
                  <a:cs typeface="Calibri"/>
                  <a:sym typeface="Calibri"/>
                </a:rPr>
                <a:t>Terminación de las actuaciones. </a:t>
              </a:r>
              <a:endParaRPr sz="2200">
                <a:solidFill>
                  <a:schemeClr val="dk1"/>
                </a:solidFill>
                <a:latin typeface="Calibri"/>
                <a:ea typeface="Calibri"/>
                <a:cs typeface="Calibri"/>
                <a:sym typeface="Calibri"/>
              </a:endParaRPr>
            </a:p>
          </p:txBody>
        </p:sp>
        <p:cxnSp>
          <p:nvCxnSpPr>
            <p:cNvPr id="644" name="Google Shape;644;p55"/>
            <p:cNvCxnSpPr/>
            <p:nvPr/>
          </p:nvCxnSpPr>
          <p:spPr>
            <a:xfrm>
              <a:off x="0" y="3406792"/>
              <a:ext cx="5811128" cy="0"/>
            </a:xfrm>
            <a:prstGeom prst="straightConnector1">
              <a:avLst/>
            </a:prstGeom>
            <a:solidFill>
              <a:srgbClr val="4372C3"/>
            </a:solidFill>
            <a:ln cap="flat" cmpd="sng" w="12700">
              <a:solidFill>
                <a:srgbClr val="4372C3"/>
              </a:solidFill>
              <a:prstDash val="solid"/>
              <a:miter lim="800000"/>
              <a:headEnd len="sm" w="sm" type="none"/>
              <a:tailEnd len="sm" w="sm" type="none"/>
            </a:ln>
          </p:spPr>
        </p:cxnSp>
        <p:sp>
          <p:nvSpPr>
            <p:cNvPr id="645" name="Google Shape;645;p55"/>
            <p:cNvSpPr/>
            <p:nvPr/>
          </p:nvSpPr>
          <p:spPr>
            <a:xfrm>
              <a:off x="0" y="3406792"/>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6" name="Google Shape;646;p55"/>
            <p:cNvSpPr txBox="1"/>
            <p:nvPr/>
          </p:nvSpPr>
          <p:spPr>
            <a:xfrm>
              <a:off x="0" y="3406792"/>
              <a:ext cx="5811128" cy="1135366"/>
            </a:xfrm>
            <a:prstGeom prst="rect">
              <a:avLst/>
            </a:prstGeom>
            <a:noFill/>
            <a:ln>
              <a:noFill/>
            </a:ln>
          </p:spPr>
          <p:txBody>
            <a:bodyPr anchorCtr="0" anchor="t" bIns="83800" lIns="83800" spcFirstLastPara="1" rIns="83800" wrap="square" tIns="83800">
              <a:noAutofit/>
            </a:bodyPr>
            <a:lstStyle/>
            <a:p>
              <a:pPr indent="0" lvl="0" marL="0" marR="0" rtl="0" algn="l">
                <a:lnSpc>
                  <a:spcPct val="90000"/>
                </a:lnSpc>
                <a:spcBef>
                  <a:spcPts val="0"/>
                </a:spcBef>
                <a:spcAft>
                  <a:spcPts val="0"/>
                </a:spcAft>
                <a:buClr>
                  <a:schemeClr val="dk1"/>
                </a:buClr>
                <a:buSzPts val="2200"/>
                <a:buFont typeface="Calibri"/>
                <a:buNone/>
              </a:pPr>
              <a:r>
                <a:rPr lang="es-ES" sz="2200">
                  <a:solidFill>
                    <a:schemeClr val="dk1"/>
                  </a:solidFill>
                  <a:latin typeface="Calibri"/>
                  <a:ea typeface="Calibri"/>
                  <a:cs typeface="Calibri"/>
                  <a:sym typeface="Calibri"/>
                </a:rPr>
                <a:t>Derechos y garantías del informante ante la autoridad independiente de protección del informante. </a:t>
              </a:r>
              <a:endParaRPr sz="2200">
                <a:solidFill>
                  <a:schemeClr val="dk1"/>
                </a:solidFill>
                <a:latin typeface="Calibri"/>
                <a:ea typeface="Calibri"/>
                <a:cs typeface="Calibri"/>
                <a:sym typeface="Calibri"/>
              </a:endParaRPr>
            </a:p>
          </p:txBody>
        </p:sp>
        <p:cxnSp>
          <p:nvCxnSpPr>
            <p:cNvPr id="647" name="Google Shape;647;p55"/>
            <p:cNvCxnSpPr/>
            <p:nvPr/>
          </p:nvCxnSpPr>
          <p:spPr>
            <a:xfrm>
              <a:off x="0" y="4542159"/>
              <a:ext cx="5811128" cy="0"/>
            </a:xfrm>
            <a:prstGeom prst="straightConnector1">
              <a:avLst/>
            </a:prstGeom>
            <a:solidFill>
              <a:srgbClr val="4372C3"/>
            </a:solidFill>
            <a:ln cap="flat" cmpd="sng" w="12700">
              <a:solidFill>
                <a:srgbClr val="4372C3"/>
              </a:solidFill>
              <a:prstDash val="solid"/>
              <a:miter lim="800000"/>
              <a:headEnd len="sm" w="sm" type="none"/>
              <a:tailEnd len="sm" w="sm" type="none"/>
            </a:ln>
          </p:spPr>
        </p:cxnSp>
        <p:sp>
          <p:nvSpPr>
            <p:cNvPr id="648" name="Google Shape;648;p55"/>
            <p:cNvSpPr/>
            <p:nvPr/>
          </p:nvSpPr>
          <p:spPr>
            <a:xfrm>
              <a:off x="0" y="4542159"/>
              <a:ext cx="5811128" cy="1135366"/>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9" name="Google Shape;649;p55"/>
            <p:cNvSpPr txBox="1"/>
            <p:nvPr/>
          </p:nvSpPr>
          <p:spPr>
            <a:xfrm>
              <a:off x="0" y="4542159"/>
              <a:ext cx="5811128" cy="1135366"/>
            </a:xfrm>
            <a:prstGeom prst="rect">
              <a:avLst/>
            </a:prstGeom>
            <a:noFill/>
            <a:ln>
              <a:noFill/>
            </a:ln>
          </p:spPr>
          <p:txBody>
            <a:bodyPr anchorCtr="0" anchor="t" bIns="83800" lIns="83800" spcFirstLastPara="1" rIns="83800" wrap="square" tIns="83800">
              <a:noAutofit/>
            </a:bodyPr>
            <a:lstStyle/>
            <a:p>
              <a:pPr indent="0" lvl="0" marL="0" marR="0" rtl="0" algn="l">
                <a:lnSpc>
                  <a:spcPct val="90000"/>
                </a:lnSpc>
                <a:spcBef>
                  <a:spcPts val="0"/>
                </a:spcBef>
                <a:spcAft>
                  <a:spcPts val="0"/>
                </a:spcAft>
                <a:buClr>
                  <a:schemeClr val="dk1"/>
                </a:buClr>
                <a:buSzPts val="2200"/>
                <a:buFont typeface="Calibri"/>
                <a:buNone/>
              </a:pPr>
              <a:r>
                <a:rPr lang="es-ES" sz="2200">
                  <a:solidFill>
                    <a:schemeClr val="dk1"/>
                  </a:solidFill>
                  <a:latin typeface="Calibri"/>
                  <a:ea typeface="Calibri"/>
                  <a:cs typeface="Calibri"/>
                  <a:sym typeface="Calibri"/>
                </a:rPr>
                <a:t>Publicación y revisión del procedimiento de gestión de informaciones. </a:t>
              </a:r>
              <a:endParaRPr sz="2200">
                <a:solidFill>
                  <a:schemeClr val="dk1"/>
                </a:solidFill>
                <a:latin typeface="Calibri"/>
                <a:ea typeface="Calibri"/>
                <a:cs typeface="Calibri"/>
                <a:sym typeface="Calibri"/>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53" name="Shape 653"/>
        <p:cNvGrpSpPr/>
        <p:nvPr/>
      </p:nvGrpSpPr>
      <p:grpSpPr>
        <a:xfrm>
          <a:off x="0" y="0"/>
          <a:ext cx="0" cy="0"/>
          <a:chOff x="0" y="0"/>
          <a:chExt cx="0" cy="0"/>
        </a:xfrm>
      </p:grpSpPr>
      <p:sp>
        <p:nvSpPr>
          <p:cNvPr id="654" name="Google Shape;654;p56"/>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5" name="Google Shape;655;p56"/>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6" name="Google Shape;656;p56"/>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100"/>
              <a:buFont typeface="verdana"/>
              <a:buNone/>
            </a:pPr>
            <a:r>
              <a:rPr b="1" i="0" lang="es-ES" sz="3100">
                <a:solidFill>
                  <a:srgbClr val="FFFFFF"/>
                </a:solidFill>
                <a:latin typeface="verdana"/>
                <a:ea typeface="verdana"/>
                <a:cs typeface="verdana"/>
                <a:sym typeface="verdana"/>
              </a:rPr>
              <a:t>Sistema de información reglado canal externo AAI (instrucción/ Derechos afectado) </a:t>
            </a:r>
            <a:endParaRPr sz="3100">
              <a:solidFill>
                <a:srgbClr val="FFFFFF"/>
              </a:solidFill>
            </a:endParaRPr>
          </a:p>
        </p:txBody>
      </p:sp>
      <p:sp>
        <p:nvSpPr>
          <p:cNvPr id="657" name="Google Shape;657;p56"/>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658" name="Google Shape;658;p56"/>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just">
              <a:lnSpc>
                <a:spcPct val="90000"/>
              </a:lnSpc>
              <a:spcBef>
                <a:spcPts val="0"/>
              </a:spcBef>
              <a:spcAft>
                <a:spcPts val="0"/>
              </a:spcAft>
              <a:buClr>
                <a:schemeClr val="dk1"/>
              </a:buClr>
              <a:buSzPts val="1800"/>
              <a:buChar char="•"/>
            </a:pPr>
            <a:r>
              <a:rPr b="0" i="0" lang="es-ES" sz="1800">
                <a:latin typeface="verdana"/>
                <a:ea typeface="verdana"/>
                <a:cs typeface="verdana"/>
                <a:sym typeface="verdana"/>
              </a:rPr>
              <a:t>Se garantizará que la persona afectada por la información tenga noticia de la misma, así como de los hechos relatados de manera sucinta. </a:t>
            </a:r>
            <a:endParaRPr/>
          </a:p>
          <a:p>
            <a:pPr indent="-228600" lvl="0" marL="228600" rtl="0" algn="just">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Adicionalmente se le informará del derecho que tiene a presentar alegaciones por escrito y del tratamiento de sus datos personales. </a:t>
            </a:r>
            <a:endParaRPr/>
          </a:p>
          <a:p>
            <a:pPr indent="-228600" lvl="0" marL="228600" rtl="0" algn="just">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No obstante, esta información podrá efectuarse en el trámite de audiencia si se considerara que su aportación con anterioridad pudiera facilitar la ocultación, destrucción o alteración de las pruebas.</a:t>
            </a:r>
            <a:endParaRPr/>
          </a:p>
          <a:p>
            <a:pPr indent="-228600" lvl="0" marL="228600" rtl="0" algn="just">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En ningún caso se comunicará a los sujetos afectados la identidad del informante ni se dará acceso a la comunicación. </a:t>
            </a:r>
            <a:endParaRPr/>
          </a:p>
          <a:p>
            <a:pPr indent="-228600" lvl="0" marL="228600" rtl="0" algn="just">
              <a:lnSpc>
                <a:spcPct val="90000"/>
              </a:lnSpc>
              <a:spcBef>
                <a:spcPts val="1000"/>
              </a:spcBef>
              <a:spcAft>
                <a:spcPts val="0"/>
              </a:spcAft>
              <a:buClr>
                <a:schemeClr val="dk1"/>
              </a:buClr>
              <a:buSzPts val="1800"/>
              <a:buChar char="•"/>
            </a:pPr>
            <a:r>
              <a:rPr b="0" i="0" lang="es-ES" sz="1800">
                <a:latin typeface="verdana"/>
                <a:ea typeface="verdana"/>
                <a:cs typeface="verdana"/>
                <a:sym typeface="verdana"/>
              </a:rPr>
              <a:t>Durante la instrucción se dará noticia de la comunicación con sucinta relación de hechos al investigado. Esta información podrá efectuarse en el trámite de audiencia si se considera que su aportación con anterioridad pudiera facilitar la ocultación, destrucción o alteración de las pruebas.</a:t>
            </a:r>
            <a:endParaRPr/>
          </a:p>
          <a:p>
            <a:pPr indent="-146050" lvl="0" marL="228600" rtl="0" algn="l">
              <a:lnSpc>
                <a:spcPct val="90000"/>
              </a:lnSpc>
              <a:spcBef>
                <a:spcPts val="1000"/>
              </a:spcBef>
              <a:spcAft>
                <a:spcPts val="0"/>
              </a:spcAft>
              <a:buClr>
                <a:schemeClr val="dk1"/>
              </a:buClr>
              <a:buSzPts val="1300"/>
              <a:buNone/>
            </a:pPr>
            <a:r>
              <a:t/>
            </a:r>
            <a:endParaRPr sz="130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62" name="Shape 662"/>
        <p:cNvGrpSpPr/>
        <p:nvPr/>
      </p:nvGrpSpPr>
      <p:grpSpPr>
        <a:xfrm>
          <a:off x="0" y="0"/>
          <a:ext cx="0" cy="0"/>
          <a:chOff x="0" y="0"/>
          <a:chExt cx="0" cy="0"/>
        </a:xfrm>
      </p:grpSpPr>
      <p:sp>
        <p:nvSpPr>
          <p:cNvPr id="663" name="Google Shape;663;p57"/>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4" name="Google Shape;664;p57"/>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5" name="Google Shape;665;p57"/>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100"/>
              <a:buFont typeface="verdana"/>
              <a:buNone/>
            </a:pPr>
            <a:r>
              <a:rPr b="1" i="0" lang="es-ES" sz="3100">
                <a:solidFill>
                  <a:srgbClr val="FFFFFF"/>
                </a:solidFill>
                <a:latin typeface="verdana"/>
                <a:ea typeface="verdana"/>
                <a:cs typeface="verdana"/>
                <a:sym typeface="verdana"/>
              </a:rPr>
              <a:t>Sistema de información reglado canal externo AAI (instrucción/ Derechos afectado) </a:t>
            </a:r>
            <a:endParaRPr sz="3100">
              <a:solidFill>
                <a:srgbClr val="FFFFFF"/>
              </a:solidFill>
            </a:endParaRPr>
          </a:p>
        </p:txBody>
      </p:sp>
      <p:sp>
        <p:nvSpPr>
          <p:cNvPr id="666" name="Google Shape;666;p57"/>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667" name="Google Shape;667;p57"/>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lnSpcReduction="10000"/>
          </a:bodyPr>
          <a:lstStyle/>
          <a:p>
            <a:pPr indent="-228600" lvl="0" marL="228600" rtl="0" algn="just">
              <a:lnSpc>
                <a:spcPct val="90000"/>
              </a:lnSpc>
              <a:spcBef>
                <a:spcPts val="0"/>
              </a:spcBef>
              <a:spcAft>
                <a:spcPts val="0"/>
              </a:spcAft>
              <a:buClr>
                <a:schemeClr val="dk1"/>
              </a:buClr>
              <a:buSzPts val="2400"/>
              <a:buChar char="•"/>
            </a:pPr>
            <a:r>
              <a:rPr b="0" i="0" lang="es-ES" sz="2400">
                <a:latin typeface="verdana"/>
                <a:ea typeface="verdana"/>
                <a:cs typeface="verdana"/>
                <a:sym typeface="verdana"/>
              </a:rPr>
              <a:t>Sin perjuicio del derecho a formular alegaciones por escrito, la instrucción comprenderá, siempre que sea posible, una </a:t>
            </a:r>
            <a:r>
              <a:rPr b="0" i="0" lang="es-ES">
                <a:latin typeface="verdana"/>
                <a:ea typeface="verdana"/>
                <a:cs typeface="verdana"/>
                <a:sym typeface="verdana"/>
              </a:rPr>
              <a:t>entrevista</a:t>
            </a:r>
            <a:r>
              <a:rPr b="0" i="0" lang="es-ES" sz="2400">
                <a:latin typeface="verdana"/>
                <a:ea typeface="verdana"/>
                <a:cs typeface="verdana"/>
                <a:sym typeface="verdana"/>
              </a:rPr>
              <a:t> con la persona afectada en la que, siempre con absoluto respeto a la presunción de inocencia, se le invitará a exponer su versión de los hechos y a aportar aquellos medios de prueba que considere adecuados y pertinentes.</a:t>
            </a:r>
            <a:endParaRPr/>
          </a:p>
          <a:p>
            <a:pPr indent="-228600" lvl="0" marL="228600" rtl="0" algn="just">
              <a:lnSpc>
                <a:spcPct val="90000"/>
              </a:lnSpc>
              <a:spcBef>
                <a:spcPts val="1000"/>
              </a:spcBef>
              <a:spcAft>
                <a:spcPts val="0"/>
              </a:spcAft>
              <a:buClr>
                <a:schemeClr val="dk1"/>
              </a:buClr>
              <a:buSzPts val="2400"/>
              <a:buChar char="•"/>
            </a:pPr>
            <a:r>
              <a:rPr b="0" i="0" lang="es-ES" sz="2400">
                <a:latin typeface="verdana"/>
                <a:ea typeface="verdana"/>
                <a:cs typeface="verdana"/>
                <a:sym typeface="verdana"/>
              </a:rPr>
              <a:t>A fin de garantizar el derecho de defensa de la persona afectada, la misma tendrá </a:t>
            </a:r>
            <a:r>
              <a:rPr b="0" i="0" lang="es-ES">
                <a:latin typeface="verdana"/>
                <a:ea typeface="verdana"/>
                <a:cs typeface="verdana"/>
                <a:sym typeface="verdana"/>
              </a:rPr>
              <a:t>acceso al expediente sin revelar información que pudiera identificar a la persona informante, pudiendo ser oída en cualquier momento, y se le advertirá de la posibilidad de comparecer asistida de abogado.</a:t>
            </a:r>
            <a:endParaRPr/>
          </a:p>
          <a:p>
            <a:pPr indent="-146050" lvl="0" marL="228600" rtl="0" algn="l">
              <a:lnSpc>
                <a:spcPct val="90000"/>
              </a:lnSpc>
              <a:spcBef>
                <a:spcPts val="1000"/>
              </a:spcBef>
              <a:spcAft>
                <a:spcPts val="0"/>
              </a:spcAft>
              <a:buClr>
                <a:schemeClr val="dk1"/>
              </a:buClr>
              <a:buSzPts val="1300"/>
              <a:buNone/>
            </a:pPr>
            <a:r>
              <a:t/>
            </a:r>
            <a:endParaRPr sz="130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71" name="Shape 671"/>
        <p:cNvGrpSpPr/>
        <p:nvPr/>
      </p:nvGrpSpPr>
      <p:grpSpPr>
        <a:xfrm>
          <a:off x="0" y="0"/>
          <a:ext cx="0" cy="0"/>
          <a:chOff x="0" y="0"/>
          <a:chExt cx="0" cy="0"/>
        </a:xfrm>
      </p:grpSpPr>
      <p:sp>
        <p:nvSpPr>
          <p:cNvPr id="672" name="Google Shape;672;p58"/>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3" name="Google Shape;673;p58"/>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4" name="Google Shape;674;p58"/>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Lagunas </a:t>
            </a:r>
            <a:endParaRPr/>
          </a:p>
        </p:txBody>
      </p:sp>
      <p:sp>
        <p:nvSpPr>
          <p:cNvPr id="675" name="Google Shape;675;p58"/>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676" name="Google Shape;676;p58"/>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1800"/>
              <a:buChar char="•"/>
            </a:pPr>
            <a:r>
              <a:rPr lang="es-ES" sz="1800"/>
              <a:t>Procedimiento sistema información para entidades privadas </a:t>
            </a:r>
            <a:endParaRPr/>
          </a:p>
          <a:p>
            <a:pPr indent="-228600" lvl="0" marL="228600" rtl="0" algn="l">
              <a:lnSpc>
                <a:spcPct val="90000"/>
              </a:lnSpc>
              <a:spcBef>
                <a:spcPts val="1000"/>
              </a:spcBef>
              <a:spcAft>
                <a:spcPts val="0"/>
              </a:spcAft>
              <a:buClr>
                <a:schemeClr val="dk1"/>
              </a:buClr>
              <a:buSzPts val="1800"/>
              <a:buChar char="•"/>
            </a:pPr>
            <a:r>
              <a:rPr lang="es-ES" sz="1800"/>
              <a:t>No contempla la “necesidad de conocer”</a:t>
            </a:r>
            <a:endParaRPr/>
          </a:p>
          <a:p>
            <a:pPr indent="-228600" lvl="0" marL="228600" rtl="0" algn="l">
              <a:lnSpc>
                <a:spcPct val="90000"/>
              </a:lnSpc>
              <a:spcBef>
                <a:spcPts val="1000"/>
              </a:spcBef>
              <a:spcAft>
                <a:spcPts val="0"/>
              </a:spcAft>
              <a:buClr>
                <a:schemeClr val="dk1"/>
              </a:buClr>
              <a:buSzPts val="1800"/>
              <a:buChar char="•"/>
            </a:pPr>
            <a:r>
              <a:rPr lang="es-ES" sz="1800"/>
              <a:t>Traslación al Ministerio Fiscal </a:t>
            </a:r>
            <a:endParaRPr/>
          </a:p>
          <a:p>
            <a:pPr indent="-228600" lvl="0" marL="228600" rtl="0" algn="l">
              <a:lnSpc>
                <a:spcPct val="90000"/>
              </a:lnSpc>
              <a:spcBef>
                <a:spcPts val="1000"/>
              </a:spcBef>
              <a:spcAft>
                <a:spcPts val="0"/>
              </a:spcAft>
              <a:buClr>
                <a:schemeClr val="dk1"/>
              </a:buClr>
              <a:buSzPts val="1800"/>
              <a:buChar char="•"/>
            </a:pPr>
            <a:r>
              <a:rPr lang="es-ES" sz="1800"/>
              <a:t>Impacto Derecho laboral </a:t>
            </a:r>
            <a:endParaRPr/>
          </a:p>
          <a:p>
            <a:pPr indent="-228600" lvl="0" marL="228600" rtl="0" algn="l">
              <a:lnSpc>
                <a:spcPct val="90000"/>
              </a:lnSpc>
              <a:spcBef>
                <a:spcPts val="1000"/>
              </a:spcBef>
              <a:spcAft>
                <a:spcPts val="0"/>
              </a:spcAft>
              <a:buClr>
                <a:schemeClr val="dk1"/>
              </a:buClr>
              <a:buSzPts val="1800"/>
              <a:buChar char="•"/>
            </a:pPr>
            <a:r>
              <a:rPr lang="es-ES" sz="1800"/>
              <a:t>Premios o recompensas</a:t>
            </a:r>
            <a:endParaRPr/>
          </a:p>
          <a:p>
            <a:pPr indent="-228600" lvl="0" marL="228600" rtl="0" algn="l">
              <a:lnSpc>
                <a:spcPct val="90000"/>
              </a:lnSpc>
              <a:spcBef>
                <a:spcPts val="1000"/>
              </a:spcBef>
              <a:spcAft>
                <a:spcPts val="0"/>
              </a:spcAft>
              <a:buClr>
                <a:schemeClr val="dk1"/>
              </a:buClr>
              <a:buSzPts val="1800"/>
              <a:buChar char="•"/>
            </a:pPr>
            <a:r>
              <a:rPr lang="es-ES" sz="1800"/>
              <a:t>Dos vías: Ley2/23 y programas Compliance </a:t>
            </a:r>
            <a:endParaRPr/>
          </a:p>
          <a:p>
            <a:pPr indent="-228600" lvl="0" marL="228600" rtl="0" algn="l">
              <a:lnSpc>
                <a:spcPct val="90000"/>
              </a:lnSpc>
              <a:spcBef>
                <a:spcPts val="1000"/>
              </a:spcBef>
              <a:spcAft>
                <a:spcPts val="0"/>
              </a:spcAft>
              <a:buClr>
                <a:schemeClr val="dk1"/>
              </a:buClr>
              <a:buSzPts val="1800"/>
              <a:buChar char="•"/>
            </a:pPr>
            <a:r>
              <a:rPr lang="es-ES" sz="1800"/>
              <a:t>Denuncias falsas </a:t>
            </a:r>
            <a:endParaRPr/>
          </a:p>
          <a:p>
            <a:pPr indent="0" lvl="0" marL="0" rtl="0" algn="l">
              <a:lnSpc>
                <a:spcPct val="90000"/>
              </a:lnSpc>
              <a:spcBef>
                <a:spcPts val="1000"/>
              </a:spcBef>
              <a:spcAft>
                <a:spcPts val="0"/>
              </a:spcAft>
              <a:buClr>
                <a:schemeClr val="dk1"/>
              </a:buClr>
              <a:buSzPts val="1800"/>
              <a:buNone/>
            </a:pPr>
            <a:r>
              <a:rPr b="0" i="1" lang="es-ES" sz="1800">
                <a:latin typeface="verdana"/>
                <a:ea typeface="verdana"/>
                <a:cs typeface="verdana"/>
                <a:sym typeface="verdana"/>
              </a:rPr>
              <a:t>“La buena fe, la conciencia honesta de que se han producido o pueden producirse hechos graves perjudiciales constituye un requisito indispensable para la protección del informante. Esa buena fe es la expresión de su comportamiento cívico y se contrapone a otras actuaciones que, por el contrario, resulta indispensable excluir de la protección, tales como la remisión de informaciones falsas o tergiversadas, así como aquellas que se han obtenido de manera ilícita” (solo en la Exp. </a:t>
            </a:r>
            <a:r>
              <a:rPr i="1" lang="es-ES" sz="1800">
                <a:latin typeface="verdana"/>
                <a:ea typeface="verdana"/>
                <a:cs typeface="verdana"/>
                <a:sym typeface="verdana"/>
              </a:rPr>
              <a:t>Motivos) </a:t>
            </a:r>
            <a:endParaRPr/>
          </a:p>
          <a:p>
            <a:pPr indent="0" lvl="0" marL="0" rtl="0" algn="l">
              <a:lnSpc>
                <a:spcPct val="90000"/>
              </a:lnSpc>
              <a:spcBef>
                <a:spcPts val="1000"/>
              </a:spcBef>
              <a:spcAft>
                <a:spcPts val="0"/>
              </a:spcAft>
              <a:buClr>
                <a:schemeClr val="dk1"/>
              </a:buClr>
              <a:buSzPts val="1800"/>
              <a:buNone/>
            </a:pPr>
            <a:r>
              <a:t/>
            </a:r>
            <a:endParaRPr i="1" sz="1800">
              <a:latin typeface="verdana"/>
              <a:ea typeface="verdana"/>
              <a:cs typeface="verdana"/>
              <a:sym typeface="verdana"/>
            </a:endParaRPr>
          </a:p>
          <a:p>
            <a:pPr indent="0" lvl="0" marL="0" rtl="0" algn="l">
              <a:lnSpc>
                <a:spcPct val="90000"/>
              </a:lnSpc>
              <a:spcBef>
                <a:spcPts val="1000"/>
              </a:spcBef>
              <a:spcAft>
                <a:spcPts val="0"/>
              </a:spcAft>
              <a:buClr>
                <a:schemeClr val="dk1"/>
              </a:buClr>
              <a:buSzPts val="1800"/>
              <a:buNone/>
            </a:pPr>
            <a:r>
              <a:t/>
            </a:r>
            <a:endParaRPr i="1" sz="1800">
              <a:latin typeface="verdana"/>
              <a:ea typeface="verdana"/>
              <a:cs typeface="verdana"/>
              <a:sym typeface="verdana"/>
            </a:endParaRPr>
          </a:p>
          <a:p>
            <a:pPr indent="0" lvl="0" marL="0" rtl="0" algn="l">
              <a:lnSpc>
                <a:spcPct val="90000"/>
              </a:lnSpc>
              <a:spcBef>
                <a:spcPts val="1000"/>
              </a:spcBef>
              <a:spcAft>
                <a:spcPts val="0"/>
              </a:spcAft>
              <a:buClr>
                <a:schemeClr val="dk1"/>
              </a:buClr>
              <a:buSzPts val="1800"/>
              <a:buNone/>
            </a:pPr>
            <a:r>
              <a:t/>
            </a:r>
            <a:endParaRPr i="1" sz="180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80" name="Shape 680"/>
        <p:cNvGrpSpPr/>
        <p:nvPr/>
      </p:nvGrpSpPr>
      <p:grpSpPr>
        <a:xfrm>
          <a:off x="0" y="0"/>
          <a:ext cx="0" cy="0"/>
          <a:chOff x="0" y="0"/>
          <a:chExt cx="0" cy="0"/>
        </a:xfrm>
      </p:grpSpPr>
      <p:sp>
        <p:nvSpPr>
          <p:cNvPr id="681" name="Google Shape;681;p59"/>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2" name="Google Shape;682;p59"/>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3" name="Google Shape;683;p59"/>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4400"/>
              <a:buFont typeface="Calibri"/>
              <a:buNone/>
            </a:pPr>
            <a:r>
              <a:rPr lang="es-ES">
                <a:solidFill>
                  <a:srgbClr val="FFFFFF"/>
                </a:solidFill>
              </a:rPr>
              <a:t>Lecciones aprendidas </a:t>
            </a:r>
            <a:endParaRPr/>
          </a:p>
        </p:txBody>
      </p:sp>
      <p:sp>
        <p:nvSpPr>
          <p:cNvPr id="684" name="Google Shape;684;p59"/>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685" name="Google Shape;685;p59"/>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s-ES"/>
              <a:t>Prejudicialización canales de denuncia</a:t>
            </a:r>
            <a:endParaRPr/>
          </a:p>
          <a:p>
            <a:pPr indent="-228600" lvl="0" marL="228600" rtl="0" algn="l">
              <a:lnSpc>
                <a:spcPct val="90000"/>
              </a:lnSpc>
              <a:spcBef>
                <a:spcPts val="1000"/>
              </a:spcBef>
              <a:spcAft>
                <a:spcPts val="0"/>
              </a:spcAft>
              <a:buClr>
                <a:schemeClr val="dk1"/>
              </a:buClr>
              <a:buSzPts val="2800"/>
              <a:buChar char="•"/>
            </a:pPr>
            <a:r>
              <a:rPr lang="es-ES"/>
              <a:t>Requerimientos judiciales o por autoridades laborales </a:t>
            </a:r>
            <a:endParaRPr/>
          </a:p>
          <a:p>
            <a:pPr indent="-228600" lvl="0" marL="228600" rtl="0" algn="l">
              <a:lnSpc>
                <a:spcPct val="90000"/>
              </a:lnSpc>
              <a:spcBef>
                <a:spcPts val="1000"/>
              </a:spcBef>
              <a:spcAft>
                <a:spcPts val="0"/>
              </a:spcAft>
              <a:buClr>
                <a:schemeClr val="dk1"/>
              </a:buClr>
              <a:buSzPts val="2800"/>
              <a:buChar char="•"/>
            </a:pPr>
            <a:r>
              <a:rPr lang="es-ES"/>
              <a:t>Tanto por ciento muy alto de cuestiones conflicto laboral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5" name="Shape 165"/>
        <p:cNvGrpSpPr/>
        <p:nvPr/>
      </p:nvGrpSpPr>
      <p:grpSpPr>
        <a:xfrm>
          <a:off x="0" y="0"/>
          <a:ext cx="0" cy="0"/>
          <a:chOff x="0" y="0"/>
          <a:chExt cx="0" cy="0"/>
        </a:xfrm>
      </p:grpSpPr>
      <p:sp>
        <p:nvSpPr>
          <p:cNvPr id="166" name="Google Shape;166;p6"/>
          <p:cNvSpPr/>
          <p:nvPr/>
        </p:nvSpPr>
        <p:spPr>
          <a:xfrm>
            <a:off x="0" y="0"/>
            <a:ext cx="1219169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67" name="Google Shape;167;p6"/>
          <p:cNvSpPr/>
          <p:nvPr/>
        </p:nvSpPr>
        <p:spPr>
          <a:xfrm>
            <a:off x="0" y="891540"/>
            <a:ext cx="722376" cy="5071110"/>
          </a:xfrm>
          <a:prstGeom prst="rect">
            <a:avLst/>
          </a:prstGeom>
          <a:solidFill>
            <a:srgbClr val="4C525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68" name="Google Shape;168;p6"/>
          <p:cNvPicPr preferRelativeResize="0"/>
          <p:nvPr>
            <p:ph idx="1" type="body"/>
          </p:nvPr>
        </p:nvPicPr>
        <p:blipFill rotWithShape="1">
          <a:blip r:embed="rId3">
            <a:alphaModFix/>
          </a:blip>
          <a:srcRect b="0" l="0" r="0" t="0"/>
          <a:stretch/>
        </p:blipFill>
        <p:spPr>
          <a:xfrm>
            <a:off x="1359618" y="891540"/>
            <a:ext cx="9523212" cy="5071110"/>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89" name="Shape 689"/>
        <p:cNvGrpSpPr/>
        <p:nvPr/>
      </p:nvGrpSpPr>
      <p:grpSpPr>
        <a:xfrm>
          <a:off x="0" y="0"/>
          <a:ext cx="0" cy="0"/>
          <a:chOff x="0" y="0"/>
          <a:chExt cx="0" cy="0"/>
        </a:xfrm>
      </p:grpSpPr>
      <p:sp>
        <p:nvSpPr>
          <p:cNvPr id="690" name="Google Shape;690;p60"/>
          <p:cNvSpPr/>
          <p:nvPr/>
        </p:nvSpPr>
        <p:spPr>
          <a:xfrm>
            <a:off x="3048"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1" name="Google Shape;691;p60"/>
          <p:cNvSpPr/>
          <p:nvPr/>
        </p:nvSpPr>
        <p:spPr>
          <a:xfrm>
            <a:off x="1" y="0"/>
            <a:ext cx="4167271" cy="6858000"/>
          </a:xfrm>
          <a:custGeom>
            <a:rect b="b" l="l" r="r" t="t"/>
            <a:pathLst>
              <a:path extrusionOk="0" h="6858000" w="4167271">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2" name="Google Shape;692;p60"/>
          <p:cNvSpPr txBox="1"/>
          <p:nvPr>
            <p:ph type="title"/>
          </p:nvPr>
        </p:nvSpPr>
        <p:spPr>
          <a:xfrm>
            <a:off x="686834" y="1153572"/>
            <a:ext cx="3200400" cy="44611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2400"/>
              <a:buFont typeface="Open Sans"/>
              <a:buNone/>
            </a:pPr>
            <a:r>
              <a:rPr b="0" i="0" lang="es-ES" sz="2400" u="sng" strike="noStrike">
                <a:solidFill>
                  <a:schemeClr val="lt1"/>
                </a:solidFill>
                <a:latin typeface="Open Sans"/>
                <a:ea typeface="Open Sans"/>
                <a:cs typeface="Open Sans"/>
                <a:sym typeface="Open Sans"/>
                <a:hlinkClick r:id="rId3">
                  <a:extLst>
                    <a:ext uri="{A12FA001-AC4F-418D-AE19-62706E023703}">
                      <ahyp:hlinkClr val="tx"/>
                    </a:ext>
                  </a:extLst>
                </a:hlinkClick>
              </a:rPr>
              <a:t> </a:t>
            </a:r>
            <a:r>
              <a:rPr b="0" i="0" lang="es-ES" sz="2800" u="sng" strike="noStrike">
                <a:solidFill>
                  <a:schemeClr val="lt1"/>
                </a:solidFill>
                <a:latin typeface="Open Sans"/>
                <a:ea typeface="Open Sans"/>
                <a:cs typeface="Open Sans"/>
                <a:sym typeface="Open Sans"/>
                <a:hlinkClick r:id="rId4">
                  <a:extLst>
                    <a:ext uri="{A12FA001-AC4F-418D-AE19-62706E023703}">
                      <ahyp:hlinkClr val="tx"/>
                    </a:ext>
                  </a:extLst>
                </a:hlinkClick>
              </a:rPr>
              <a:t>ISO 37008:2023</a:t>
            </a:r>
            <a:r>
              <a:rPr b="0" i="0" lang="es-ES" sz="2800">
                <a:solidFill>
                  <a:schemeClr val="lt1"/>
                </a:solidFill>
                <a:latin typeface="Open Sans"/>
                <a:ea typeface="Open Sans"/>
                <a:cs typeface="Open Sans"/>
                <a:sym typeface="Open Sans"/>
              </a:rPr>
              <a:t> sobre investigaciones internas</a:t>
            </a:r>
            <a:endParaRPr sz="2400">
              <a:solidFill>
                <a:schemeClr val="lt1"/>
              </a:solidFill>
            </a:endParaRPr>
          </a:p>
        </p:txBody>
      </p:sp>
      <p:sp>
        <p:nvSpPr>
          <p:cNvPr id="693" name="Google Shape;693;p60"/>
          <p:cNvSpPr/>
          <p:nvPr/>
        </p:nvSpPr>
        <p:spPr>
          <a:xfrm flipH="1" rot="10800000">
            <a:off x="7550402" y="2455479"/>
            <a:ext cx="4083433" cy="4083433"/>
          </a:xfrm>
          <a:prstGeom prst="arc">
            <a:avLst>
              <a:gd fmla="val 16200000"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694" name="Google Shape;694;p60"/>
          <p:cNvSpPr txBox="1"/>
          <p:nvPr>
            <p:ph idx="1" type="body"/>
          </p:nvPr>
        </p:nvSpPr>
        <p:spPr>
          <a:xfrm>
            <a:off x="4447308" y="591344"/>
            <a:ext cx="6906491" cy="5585619"/>
          </a:xfrm>
          <a:prstGeom prst="rect">
            <a:avLst/>
          </a:prstGeom>
          <a:noFill/>
          <a:ln>
            <a:noFill/>
          </a:ln>
        </p:spPr>
        <p:txBody>
          <a:bodyPr anchorCtr="0" anchor="ctr"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pic>
        <p:nvPicPr>
          <p:cNvPr id="695" name="Google Shape;695;p60"/>
          <p:cNvPicPr preferRelativeResize="0"/>
          <p:nvPr/>
        </p:nvPicPr>
        <p:blipFill rotWithShape="1">
          <a:blip r:embed="rId5">
            <a:alphaModFix/>
          </a:blip>
          <a:srcRect b="0" l="0" r="0" t="0"/>
          <a:stretch/>
        </p:blipFill>
        <p:spPr>
          <a:xfrm>
            <a:off x="4167272" y="1229359"/>
            <a:ext cx="7905158" cy="2996619"/>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9" name="Shape 699"/>
        <p:cNvGrpSpPr/>
        <p:nvPr/>
      </p:nvGrpSpPr>
      <p:grpSpPr>
        <a:xfrm>
          <a:off x="0" y="0"/>
          <a:ext cx="0" cy="0"/>
          <a:chOff x="0" y="0"/>
          <a:chExt cx="0" cy="0"/>
        </a:xfrm>
      </p:grpSpPr>
      <p:sp>
        <p:nvSpPr>
          <p:cNvPr id="700" name="Google Shape;700;p61"/>
          <p:cNvSpPr/>
          <p:nvPr/>
        </p:nvSpPr>
        <p:spPr>
          <a:xfrm>
            <a:off x="0" y="0"/>
            <a:ext cx="1219200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701" name="Google Shape;701;p61"/>
          <p:cNvSpPr/>
          <p:nvPr/>
        </p:nvSpPr>
        <p:spPr>
          <a:xfrm>
            <a:off x="8525836" y="775849"/>
            <a:ext cx="2987899" cy="2987899"/>
          </a:xfrm>
          <a:prstGeom prst="arc">
            <a:avLst>
              <a:gd fmla="val 14441841" name="adj1"/>
              <a:gd fmla="val 0" name="adj2"/>
            </a:avLst>
          </a:prstGeom>
          <a:noFill/>
          <a:ln cap="rnd" cmpd="sng" w="127000">
            <a:solidFill>
              <a:schemeClr val="accent4"/>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702" name="Google Shape;702;p61"/>
          <p:cNvSpPr txBox="1"/>
          <p:nvPr>
            <p:ph type="title"/>
          </p:nvPr>
        </p:nvSpPr>
        <p:spPr>
          <a:xfrm>
            <a:off x="7080738" y="647593"/>
            <a:ext cx="4467792" cy="3060541"/>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FFFFFF"/>
              </a:buClr>
              <a:buSzPts val="5100"/>
              <a:buFont typeface="Calibri"/>
              <a:buNone/>
            </a:pPr>
            <a:r>
              <a:rPr lang="es-ES" sz="5100">
                <a:solidFill>
                  <a:srgbClr val="FFFFFF"/>
                </a:solidFill>
                <a:latin typeface="Calibri"/>
                <a:ea typeface="Calibri"/>
                <a:cs typeface="Calibri"/>
                <a:sym typeface="Calibri"/>
              </a:rPr>
              <a:t>Gracias por “prestarme ” vuestra atención </a:t>
            </a:r>
            <a:endParaRPr/>
          </a:p>
        </p:txBody>
      </p:sp>
      <p:sp>
        <p:nvSpPr>
          <p:cNvPr id="703" name="Google Shape;703;p61"/>
          <p:cNvSpPr/>
          <p:nvPr/>
        </p:nvSpPr>
        <p:spPr>
          <a:xfrm>
            <a:off x="384368" y="366810"/>
            <a:ext cx="6124381" cy="6124381"/>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Apretón de manos" id="704" name="Google Shape;704;p61"/>
          <p:cNvPicPr preferRelativeResize="0"/>
          <p:nvPr>
            <p:ph idx="1" type="body"/>
          </p:nvPr>
        </p:nvPicPr>
        <p:blipFill rotWithShape="1">
          <a:blip r:embed="rId3">
            <a:alphaModFix/>
          </a:blip>
          <a:srcRect b="0" l="0" r="0" t="0"/>
          <a:stretch/>
        </p:blipFill>
        <p:spPr>
          <a:xfrm>
            <a:off x="1378572" y="1374798"/>
            <a:ext cx="4108404" cy="410840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2" name="Shape 172"/>
        <p:cNvGrpSpPr/>
        <p:nvPr/>
      </p:nvGrpSpPr>
      <p:grpSpPr>
        <a:xfrm>
          <a:off x="0" y="0"/>
          <a:ext cx="0" cy="0"/>
          <a:chOff x="0" y="0"/>
          <a:chExt cx="0" cy="0"/>
        </a:xfrm>
      </p:grpSpPr>
      <p:sp>
        <p:nvSpPr>
          <p:cNvPr id="173" name="Google Shape;173;p7"/>
          <p:cNvSpPr/>
          <p:nvPr/>
        </p:nvSpPr>
        <p:spPr>
          <a:xfrm>
            <a:off x="0" y="0"/>
            <a:ext cx="1219169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74" name="Google Shape;174;p7"/>
          <p:cNvSpPr/>
          <p:nvPr/>
        </p:nvSpPr>
        <p:spPr>
          <a:xfrm>
            <a:off x="0" y="891540"/>
            <a:ext cx="722376" cy="5071110"/>
          </a:xfrm>
          <a:prstGeom prst="rect">
            <a:avLst/>
          </a:prstGeom>
          <a:solidFill>
            <a:srgbClr val="4C525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75" name="Google Shape;175;p7"/>
          <p:cNvPicPr preferRelativeResize="0"/>
          <p:nvPr>
            <p:ph idx="1" type="body"/>
          </p:nvPr>
        </p:nvPicPr>
        <p:blipFill rotWithShape="1">
          <a:blip r:embed="rId3">
            <a:alphaModFix/>
          </a:blip>
          <a:srcRect b="0" l="0" r="0" t="0"/>
          <a:stretch/>
        </p:blipFill>
        <p:spPr>
          <a:xfrm>
            <a:off x="1468830" y="891540"/>
            <a:ext cx="9304788" cy="507111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9" name="Shape 179"/>
        <p:cNvGrpSpPr/>
        <p:nvPr/>
      </p:nvGrpSpPr>
      <p:grpSpPr>
        <a:xfrm>
          <a:off x="0" y="0"/>
          <a:ext cx="0" cy="0"/>
          <a:chOff x="0" y="0"/>
          <a:chExt cx="0" cy="0"/>
        </a:xfrm>
      </p:grpSpPr>
      <p:sp>
        <p:nvSpPr>
          <p:cNvPr id="180" name="Google Shape;180;p8"/>
          <p:cNvSpPr/>
          <p:nvPr/>
        </p:nvSpPr>
        <p:spPr>
          <a:xfrm>
            <a:off x="0" y="0"/>
            <a:ext cx="1219169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1" name="Google Shape;181;p8"/>
          <p:cNvSpPr/>
          <p:nvPr/>
        </p:nvSpPr>
        <p:spPr>
          <a:xfrm>
            <a:off x="0" y="891540"/>
            <a:ext cx="722376" cy="5071110"/>
          </a:xfrm>
          <a:prstGeom prst="rect">
            <a:avLst/>
          </a:prstGeom>
          <a:solidFill>
            <a:srgbClr val="4C525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82" name="Google Shape;182;p8"/>
          <p:cNvPicPr preferRelativeResize="0"/>
          <p:nvPr>
            <p:ph idx="1" type="body"/>
          </p:nvPr>
        </p:nvPicPr>
        <p:blipFill rotWithShape="1">
          <a:blip r:embed="rId3">
            <a:alphaModFix/>
          </a:blip>
          <a:srcRect b="0" l="0" r="0" t="0"/>
          <a:stretch/>
        </p:blipFill>
        <p:spPr>
          <a:xfrm>
            <a:off x="2064336" y="891540"/>
            <a:ext cx="8113776" cy="507111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6" name="Shape 186"/>
        <p:cNvGrpSpPr/>
        <p:nvPr/>
      </p:nvGrpSpPr>
      <p:grpSpPr>
        <a:xfrm>
          <a:off x="0" y="0"/>
          <a:ext cx="0" cy="0"/>
          <a:chOff x="0" y="0"/>
          <a:chExt cx="0" cy="0"/>
        </a:xfrm>
      </p:grpSpPr>
      <p:sp>
        <p:nvSpPr>
          <p:cNvPr id="187" name="Google Shape;187;p9"/>
          <p:cNvSpPr/>
          <p:nvPr/>
        </p:nvSpPr>
        <p:spPr>
          <a:xfrm>
            <a:off x="0" y="0"/>
            <a:ext cx="1219169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88" name="Google Shape;188;p9"/>
          <p:cNvSpPr/>
          <p:nvPr/>
        </p:nvSpPr>
        <p:spPr>
          <a:xfrm>
            <a:off x="0" y="891540"/>
            <a:ext cx="722376" cy="5071110"/>
          </a:xfrm>
          <a:prstGeom prst="rect">
            <a:avLst/>
          </a:prstGeom>
          <a:solidFill>
            <a:srgbClr val="4C525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89" name="Google Shape;189;p9"/>
          <p:cNvPicPr preferRelativeResize="0"/>
          <p:nvPr>
            <p:ph idx="1" type="body"/>
          </p:nvPr>
        </p:nvPicPr>
        <p:blipFill rotWithShape="1">
          <a:blip r:embed="rId3">
            <a:alphaModFix/>
          </a:blip>
          <a:srcRect b="0" l="0" r="0" t="0"/>
          <a:stretch/>
        </p:blipFill>
        <p:spPr>
          <a:xfrm>
            <a:off x="2096534" y="891540"/>
            <a:ext cx="8049380" cy="507111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2023-04-19T06:31:30Z</dcterms:created>
  <dc:creator>Lopez-Galiacho Perona, Javier</dc:creator>
</cp:coreProperties>
</file>